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77" r:id="rId5"/>
    <p:sldId id="261" r:id="rId6"/>
    <p:sldId id="262" r:id="rId7"/>
    <p:sldId id="263" r:id="rId8"/>
    <p:sldId id="264" r:id="rId9"/>
    <p:sldId id="265" r:id="rId10"/>
    <p:sldId id="266" r:id="rId11"/>
    <p:sldId id="283" r:id="rId12"/>
    <p:sldId id="287" r:id="rId13"/>
    <p:sldId id="288" r:id="rId14"/>
    <p:sldId id="289" r:id="rId15"/>
    <p:sldId id="290" r:id="rId16"/>
    <p:sldId id="291" r:id="rId17"/>
    <p:sldId id="292" r:id="rId18"/>
    <p:sldId id="278" r:id="rId19"/>
    <p:sldId id="293" r:id="rId20"/>
    <p:sldId id="267" r:id="rId21"/>
    <p:sldId id="295" r:id="rId22"/>
    <p:sldId id="296" r:id="rId23"/>
    <p:sldId id="268" r:id="rId24"/>
    <p:sldId id="298" r:id="rId25"/>
    <p:sldId id="300" r:id="rId26"/>
    <p:sldId id="301" r:id="rId27"/>
    <p:sldId id="299" r:id="rId28"/>
    <p:sldId id="303" r:id="rId29"/>
    <p:sldId id="308" r:id="rId30"/>
    <p:sldId id="309" r:id="rId31"/>
    <p:sldId id="304" r:id="rId32"/>
    <p:sldId id="305" r:id="rId33"/>
    <p:sldId id="269" r:id="rId34"/>
    <p:sldId id="270" r:id="rId35"/>
    <p:sldId id="271" r:id="rId36"/>
    <p:sldId id="272" r:id="rId37"/>
    <p:sldId id="273" r:id="rId38"/>
    <p:sldId id="274" r:id="rId39"/>
    <p:sldId id="280" r:id="rId40"/>
    <p:sldId id="297" r:id="rId41"/>
    <p:sldId id="307" r:id="rId42"/>
    <p:sldId id="281" r:id="rId43"/>
    <p:sldId id="282" r:id="rId44"/>
    <p:sldId id="306" r:id="rId45"/>
    <p:sldId id="276" r:id="rId4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arina Silva Carreira" initials="SSC" lastIdx="1" clrIdx="0">
    <p:extLst>
      <p:ext uri="{19B8F6BF-5375-455C-9EA6-DF929625EA0E}">
        <p15:presenceInfo xmlns:p15="http://schemas.microsoft.com/office/powerpoint/2012/main" userId="S-1-5-21-281153846-1043357590-1470688175-149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4-04T16:21:48.916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4E292-AEE5-44FE-9177-6D331184020B}" type="datetimeFigureOut">
              <a:rPr lang="pt-BR" smtClean="0"/>
              <a:t>09/04/2019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4F39C-B3FB-4780-A1BE-A0E5FCD963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1571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4E292-AEE5-44FE-9177-6D331184020B}" type="datetimeFigureOut">
              <a:rPr lang="pt-BR" smtClean="0"/>
              <a:t>09/04/2019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4F39C-B3FB-4780-A1BE-A0E5FCD963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0235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4E292-AEE5-44FE-9177-6D331184020B}" type="datetimeFigureOut">
              <a:rPr lang="pt-BR" smtClean="0"/>
              <a:t>09/04/2019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4F39C-B3FB-4780-A1BE-A0E5FCD963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6907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4E292-AEE5-44FE-9177-6D331184020B}" type="datetimeFigureOut">
              <a:rPr lang="pt-BR" smtClean="0"/>
              <a:t>09/04/2019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4F39C-B3FB-4780-A1BE-A0E5FCD963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9876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4E292-AEE5-44FE-9177-6D331184020B}" type="datetimeFigureOut">
              <a:rPr lang="pt-BR" smtClean="0"/>
              <a:t>09/04/2019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4F39C-B3FB-4780-A1BE-A0E5FCD963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9425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4E292-AEE5-44FE-9177-6D331184020B}" type="datetimeFigureOut">
              <a:rPr lang="pt-BR" smtClean="0"/>
              <a:t>09/04/2019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4F39C-B3FB-4780-A1BE-A0E5FCD963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1860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4E292-AEE5-44FE-9177-6D331184020B}" type="datetimeFigureOut">
              <a:rPr lang="pt-BR" smtClean="0"/>
              <a:t>09/04/2019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4F39C-B3FB-4780-A1BE-A0E5FCD963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0665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4E292-AEE5-44FE-9177-6D331184020B}" type="datetimeFigureOut">
              <a:rPr lang="pt-BR" smtClean="0"/>
              <a:t>09/04/2019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4F39C-B3FB-4780-A1BE-A0E5FCD963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8886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4E292-AEE5-44FE-9177-6D331184020B}" type="datetimeFigureOut">
              <a:rPr lang="pt-BR" smtClean="0"/>
              <a:t>09/04/2019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4F39C-B3FB-4780-A1BE-A0E5FCD963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8596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4E292-AEE5-44FE-9177-6D331184020B}" type="datetimeFigureOut">
              <a:rPr lang="pt-BR" smtClean="0"/>
              <a:t>09/04/2019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4F39C-B3FB-4780-A1BE-A0E5FCD963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1421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4E292-AEE5-44FE-9177-6D331184020B}" type="datetimeFigureOut">
              <a:rPr lang="pt-BR" smtClean="0"/>
              <a:t>09/04/2019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4F39C-B3FB-4780-A1BE-A0E5FCD963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249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l="74000" t="-7000" r="-7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4E292-AEE5-44FE-9177-6D331184020B}" type="datetimeFigureOut">
              <a:rPr lang="pt-BR" smtClean="0"/>
              <a:t>09/04/2019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4F39C-B3FB-4780-A1BE-A0E5FCD963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7686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sistema.mapa.turismo.gov.br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regionalizacao.turismo.gov.br/images/pdf/Portaria_n_197_de%2014_09_2017_Define_Mapa_2017.pdf" TargetMode="External"/><Relationship Id="rId3" Type="http://schemas.openxmlformats.org/officeDocument/2006/relationships/hyperlink" Target="http://www.turismo.gov.br/portaria-n-105-de-16-de-maio-de-2013" TargetMode="External"/><Relationship Id="rId7" Type="http://schemas.openxmlformats.org/officeDocument/2006/relationships/hyperlink" Target="http://pesquisa.in.gov.br/imprensa/jsp/visualiza/index.jsp?data=08/02/2018&amp;jornal=515&amp;pagina=175&amp;totalArquivos=180" TargetMode="External"/><Relationship Id="rId2" Type="http://schemas.openxmlformats.org/officeDocument/2006/relationships/hyperlink" Target="http://www.planalto.gov.br/ccivil_03/_ato2007-2010/2008/lei/l11771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urismo.gov.br/portaria-n-144-de-27-de-agosto-de-2015" TargetMode="External"/><Relationship Id="rId5" Type="http://schemas.openxmlformats.org/officeDocument/2006/relationships/hyperlink" Target="http://regionalizacao.turismo.gov.br/images/conteudo/Portaria%20n%C2%BA%20192-27-12-18-Pg%2001.pdf" TargetMode="External"/><Relationship Id="rId4" Type="http://schemas.openxmlformats.org/officeDocument/2006/relationships/hyperlink" Target="http://www.turismo.gov.br/legislacao/?p=37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regioanlizacao@turismo.gov.br" TargetMode="External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urismo.gov.br/" TargetMode="External"/><Relationship Id="rId5" Type="http://schemas.openxmlformats.org/officeDocument/2006/relationships/hyperlink" Target="http://www.regionalizacao.turismo.gov.br/" TargetMode="External"/><Relationship Id="rId4" Type="http://schemas.openxmlformats.org/officeDocument/2006/relationships/hyperlink" Target="http://www.mapa.turismo.gov.br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651939" y="679455"/>
            <a:ext cx="832021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dirty="0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ATUALIZAÇÃO</a:t>
            </a:r>
          </a:p>
          <a:p>
            <a:r>
              <a:rPr lang="pt-BR" sz="7200" dirty="0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MAPA DO TURISMO BRASILEIRO </a:t>
            </a:r>
          </a:p>
          <a:p>
            <a:r>
              <a:rPr lang="pt-BR" sz="7200" dirty="0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2019-2021</a:t>
            </a:r>
            <a:endParaRPr lang="pt-BR" sz="7200" dirty="0">
              <a:solidFill>
                <a:schemeClr val="accent6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32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86612" y="177282"/>
            <a:ext cx="11821886" cy="64567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5"/>
          <p:cNvSpPr txBox="1">
            <a:spLocks noChangeArrowheads="1"/>
          </p:cNvSpPr>
          <p:nvPr/>
        </p:nvSpPr>
        <p:spPr bwMode="auto">
          <a:xfrm>
            <a:off x="429207" y="474296"/>
            <a:ext cx="1134602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b="1" dirty="0" smtClean="0">
                <a:solidFill>
                  <a:srgbClr val="F79646"/>
                </a:solidFill>
                <a:latin typeface="Candara" panose="020E0502030303020204" pitchFamily="34" charset="0"/>
              </a:rPr>
              <a:t>PROCESSO INFORMATIZADO</a:t>
            </a:r>
            <a:endParaRPr lang="pt-BR" altLang="pt-BR" b="1" dirty="0">
              <a:latin typeface="Candara" panose="020E0502030303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433664" y="1356085"/>
            <a:ext cx="50292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Perfis de Acesso </a:t>
            </a:r>
          </a:p>
        </p:txBody>
      </p:sp>
      <p:sp>
        <p:nvSpPr>
          <p:cNvPr id="6" name="Retângulo 5"/>
          <p:cNvSpPr/>
          <p:nvPr/>
        </p:nvSpPr>
        <p:spPr>
          <a:xfrm>
            <a:off x="429206" y="2114764"/>
            <a:ext cx="11346025" cy="37856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MTur</a:t>
            </a:r>
            <a:r>
              <a:rPr lang="pt-B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pt-BR" sz="2400" b="1" dirty="0"/>
              <a:t> </a:t>
            </a:r>
            <a:r>
              <a:rPr lang="pt-BR" sz="2400" dirty="0"/>
              <a:t>Administrador do sistema, possui acesso às funcionalidades existentes nos demais perfis e a </a:t>
            </a:r>
            <a:r>
              <a:rPr lang="pt-BR" sz="2400" dirty="0" smtClean="0"/>
              <a:t>relatórios; 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UF</a:t>
            </a:r>
            <a:r>
              <a:rPr lang="pt-B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pt-BR" sz="2400" dirty="0"/>
              <a:t> Responsável por cadastrar informações das </a:t>
            </a:r>
            <a:r>
              <a:rPr lang="pt-BR" sz="2400" dirty="0" err="1"/>
              <a:t>UFs</a:t>
            </a:r>
            <a:r>
              <a:rPr lang="pt-BR" sz="2400" dirty="0"/>
              <a:t>, realizar a composição das Regiões Turísticas e conceder acesso a regiões e </a:t>
            </a:r>
            <a:r>
              <a:rPr lang="pt-BR" sz="2400" dirty="0" smtClean="0"/>
              <a:t>municípios</a:t>
            </a:r>
            <a:r>
              <a:rPr lang="pt-BR" sz="2400" dirty="0"/>
              <a:t>;</a:t>
            </a:r>
            <a:endParaRPr lang="pt-BR" sz="2400" dirty="0" smtClean="0"/>
          </a:p>
          <a:p>
            <a:pPr algn="just"/>
            <a:endParaRPr lang="pt-BR" sz="2400" dirty="0"/>
          </a:p>
          <a:p>
            <a:pPr algn="just"/>
            <a:r>
              <a:rPr lang="pt-B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Região</a:t>
            </a:r>
            <a:r>
              <a:rPr lang="pt-B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pt-BR" sz="2400" dirty="0"/>
              <a:t>Responsável por cadastrar informações das Regiões Turísticas e conceder acesso a </a:t>
            </a:r>
            <a:r>
              <a:rPr lang="pt-BR" sz="2400" dirty="0" smtClean="0"/>
              <a:t>municípios; e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Município</a:t>
            </a:r>
            <a:r>
              <a:rPr lang="pt-B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pt-BR" sz="2400" dirty="0"/>
              <a:t>Responsável por cadastrar informações dos Municípios.</a:t>
            </a:r>
            <a:endParaRPr lang="pt-BR" sz="2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070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2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49290" y="158620"/>
            <a:ext cx="11868539" cy="64754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25"/>
          <p:cNvSpPr txBox="1">
            <a:spLocks noChangeArrowheads="1"/>
          </p:cNvSpPr>
          <p:nvPr/>
        </p:nvSpPr>
        <p:spPr bwMode="auto">
          <a:xfrm>
            <a:off x="429207" y="474296"/>
            <a:ext cx="1134602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b="1" dirty="0" smtClean="0">
                <a:solidFill>
                  <a:srgbClr val="F79646"/>
                </a:solidFill>
                <a:latin typeface="Candara" panose="020E0502030303020204" pitchFamily="34" charset="0"/>
              </a:rPr>
              <a:t>PROCESSO INFORMATIZADO</a:t>
            </a:r>
            <a:endParaRPr lang="pt-BR" altLang="pt-BR" b="1" dirty="0">
              <a:latin typeface="Candara" panose="020E0502030303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433664" y="1356085"/>
            <a:ext cx="50292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</a:rPr>
              <a:t>Acesso ao Sistema</a:t>
            </a:r>
            <a:endParaRPr lang="pt-BR" sz="2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29207" y="2593012"/>
            <a:ext cx="11346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Para acesso o sistema, o usuário deve utilizar um navegador de internet e informar o endereço: </a:t>
            </a:r>
            <a:r>
              <a:rPr lang="pt-BR" dirty="0" smtClean="0">
                <a:hlinkClick r:id="rId2"/>
              </a:rPr>
              <a:t>http</a:t>
            </a:r>
            <a:r>
              <a:rPr lang="pt-BR" dirty="0">
                <a:hlinkClick r:id="rId2"/>
              </a:rPr>
              <a:t>://sistema.mapa.turismo.gov.br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429207" y="3658126"/>
            <a:ext cx="11206065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Os acessos dos usuários com perfil de UF são concedidos pelo Ministério do Turismo e as devidas orientações encaminhadas aos respectivos e-mails. Demais usuários devem procurar os Representantes Estaduais do Programa de Regionalização do Turismo para realização de cadastro ou obtenção de informações.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29207" y="4922620"/>
            <a:ext cx="11206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Uma vez apresentada a tela de acesso ao sistema, o usuário deverá digitar seu </a:t>
            </a:r>
            <a:r>
              <a:rPr lang="pt-BR" dirty="0" err="1" smtClean="0"/>
              <a:t>Login</a:t>
            </a:r>
            <a:r>
              <a:rPr lang="pt-BR" dirty="0" smtClean="0"/>
              <a:t> (e-mail informado no cadastro) e Senha de acesso, clicar a opção ENTRAR.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095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86612" y="186612"/>
            <a:ext cx="11812555" cy="64941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25"/>
          <p:cNvSpPr txBox="1">
            <a:spLocks noChangeArrowheads="1"/>
          </p:cNvSpPr>
          <p:nvPr/>
        </p:nvSpPr>
        <p:spPr bwMode="auto">
          <a:xfrm>
            <a:off x="429207" y="474296"/>
            <a:ext cx="1134602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b="1" dirty="0" smtClean="0">
                <a:solidFill>
                  <a:srgbClr val="F79646"/>
                </a:solidFill>
                <a:latin typeface="Candara" panose="020E0502030303020204" pitchFamily="34" charset="0"/>
              </a:rPr>
              <a:t>PROCESSO INFORMATIZADO</a:t>
            </a:r>
            <a:endParaRPr lang="pt-BR" altLang="pt-BR" b="1" dirty="0">
              <a:latin typeface="Candara" panose="020E0502030303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433664" y="1356085"/>
            <a:ext cx="50292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chemeClr val="accent5">
                    <a:lumMod val="50000"/>
                  </a:schemeClr>
                </a:solidFill>
              </a:rPr>
              <a:t>Ativação da Conta</a:t>
            </a:r>
            <a:endParaRPr lang="pt-BR" sz="2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9377" y="2114764"/>
            <a:ext cx="6228192" cy="4090053"/>
          </a:xfrm>
          <a:prstGeom prst="rect">
            <a:avLst/>
          </a:prstGeom>
        </p:spPr>
      </p:pic>
      <p:sp>
        <p:nvSpPr>
          <p:cNvPr id="3" name="Seta para a direita 2"/>
          <p:cNvSpPr/>
          <p:nvPr/>
        </p:nvSpPr>
        <p:spPr>
          <a:xfrm>
            <a:off x="4712043" y="5478162"/>
            <a:ext cx="889687" cy="3954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475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86612" y="186612"/>
            <a:ext cx="11812555" cy="64941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25"/>
          <p:cNvSpPr txBox="1">
            <a:spLocks noChangeArrowheads="1"/>
          </p:cNvSpPr>
          <p:nvPr/>
        </p:nvSpPr>
        <p:spPr bwMode="auto">
          <a:xfrm>
            <a:off x="429207" y="474296"/>
            <a:ext cx="1134602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b="1" dirty="0" smtClean="0">
                <a:solidFill>
                  <a:srgbClr val="F79646"/>
                </a:solidFill>
                <a:latin typeface="Candara" panose="020E0502030303020204" pitchFamily="34" charset="0"/>
              </a:rPr>
              <a:t>PROCESSO INFORMATIZADO</a:t>
            </a:r>
            <a:endParaRPr lang="pt-BR" altLang="pt-BR" b="1" dirty="0">
              <a:latin typeface="Candara" panose="020E0502030303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433664" y="1356085"/>
            <a:ext cx="50292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chemeClr val="accent5">
                    <a:lumMod val="50000"/>
                  </a:schemeClr>
                </a:solidFill>
              </a:rPr>
              <a:t>Criar senha de acesso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407" y="1917056"/>
            <a:ext cx="2810645" cy="4305086"/>
          </a:xfrm>
          <a:prstGeom prst="rect">
            <a:avLst/>
          </a:prstGeom>
        </p:spPr>
      </p:pic>
      <p:sp>
        <p:nvSpPr>
          <p:cNvPr id="3" name="Seta para a direita 2"/>
          <p:cNvSpPr/>
          <p:nvPr/>
        </p:nvSpPr>
        <p:spPr>
          <a:xfrm>
            <a:off x="3369276" y="3608173"/>
            <a:ext cx="1153297" cy="71669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976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86612" y="186612"/>
            <a:ext cx="11812555" cy="64941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25"/>
          <p:cNvSpPr txBox="1">
            <a:spLocks noChangeArrowheads="1"/>
          </p:cNvSpPr>
          <p:nvPr/>
        </p:nvSpPr>
        <p:spPr bwMode="auto">
          <a:xfrm>
            <a:off x="429207" y="474296"/>
            <a:ext cx="1134602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b="1" dirty="0" smtClean="0">
                <a:solidFill>
                  <a:srgbClr val="F79646"/>
                </a:solidFill>
                <a:latin typeface="Candara" panose="020E0502030303020204" pitchFamily="34" charset="0"/>
              </a:rPr>
              <a:t>PROCESSO INFORMATIZADO</a:t>
            </a:r>
            <a:endParaRPr lang="pt-BR" altLang="pt-BR" b="1" dirty="0">
              <a:latin typeface="Candara" panose="020E0502030303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947764" y="1424710"/>
            <a:ext cx="80010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chemeClr val="accent5">
                    <a:lumMod val="50000"/>
                  </a:schemeClr>
                </a:solidFill>
              </a:rPr>
              <a:t>Acesso ao sistema – colocar </a:t>
            </a: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</a:rPr>
              <a:t>e-mail 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</a:rPr>
              <a:t>no </a:t>
            </a:r>
            <a:r>
              <a:rPr lang="pt-BR" sz="2400" dirty="0" err="1" smtClean="0">
                <a:solidFill>
                  <a:schemeClr val="accent5">
                    <a:lumMod val="50000"/>
                  </a:schemeClr>
                </a:solidFill>
              </a:rPr>
              <a:t>Login</a:t>
            </a: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</a:rPr>
              <a:t>e senha </a:t>
            </a: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</a:rPr>
              <a:t>criada.</a:t>
            </a:r>
            <a:endParaRPr lang="pt-BR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318054" y="3286897"/>
            <a:ext cx="2891481" cy="1952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764" y="2055940"/>
            <a:ext cx="8001000" cy="1000125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10944" t="6496" r="12355" b="11571"/>
          <a:stretch/>
        </p:blipFill>
        <p:spPr>
          <a:xfrm>
            <a:off x="4953040" y="2566556"/>
            <a:ext cx="2298358" cy="377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68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86612" y="186612"/>
            <a:ext cx="11812555" cy="64941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25"/>
          <p:cNvSpPr txBox="1">
            <a:spLocks noChangeArrowheads="1"/>
          </p:cNvSpPr>
          <p:nvPr/>
        </p:nvSpPr>
        <p:spPr bwMode="auto">
          <a:xfrm>
            <a:off x="429207" y="474296"/>
            <a:ext cx="1134602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b="1" dirty="0" smtClean="0">
                <a:solidFill>
                  <a:srgbClr val="F79646"/>
                </a:solidFill>
                <a:latin typeface="Candara" panose="020E0502030303020204" pitchFamily="34" charset="0"/>
              </a:rPr>
              <a:t>PROCESSO INFORMATIZADO</a:t>
            </a:r>
            <a:endParaRPr lang="pt-BR" altLang="pt-BR" b="1" dirty="0">
              <a:latin typeface="Candara" panose="020E0502030303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433664" y="1356085"/>
            <a:ext cx="50292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chemeClr val="accent5">
                    <a:lumMod val="50000"/>
                  </a:schemeClr>
                </a:solidFill>
              </a:rPr>
              <a:t>Acesso ao S</a:t>
            </a: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</a:rPr>
              <a:t>istema</a:t>
            </a:r>
            <a:endParaRPr lang="pt-BR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13182" y="2114764"/>
            <a:ext cx="113460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 smtClean="0"/>
              <a:t>Autenticação realizada, será apresentada a opção para seleção do exercício desejado. Estarão disponíveis os exercícios de 2016, 2017  e 2019;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 smtClean="0"/>
              <a:t>Aos selecionar os exercícios de 2016 e 2017, os dados apresentados estarão disponíveis apenas para consulta e download de documentos;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 smtClean="0"/>
              <a:t>No exercício de 2019, estarão disponíveis para preenchimento dos dados e inserção dos documentos atualizados; e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/>
              <a:t>Escolha a opção desejada e clique em ENTRAR.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544" y="4214982"/>
            <a:ext cx="2579819" cy="2310620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6839338" y="6232849"/>
            <a:ext cx="550507" cy="29275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920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86612" y="186612"/>
            <a:ext cx="11812555" cy="64941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25"/>
          <p:cNvSpPr txBox="1">
            <a:spLocks noChangeArrowheads="1"/>
          </p:cNvSpPr>
          <p:nvPr/>
        </p:nvSpPr>
        <p:spPr bwMode="auto">
          <a:xfrm>
            <a:off x="429207" y="474296"/>
            <a:ext cx="1134602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b="1" dirty="0" smtClean="0">
                <a:solidFill>
                  <a:srgbClr val="F79646"/>
                </a:solidFill>
                <a:latin typeface="Candara" panose="020E0502030303020204" pitchFamily="34" charset="0"/>
              </a:rPr>
              <a:t>PROCESSO INFORMATIZADO</a:t>
            </a:r>
            <a:endParaRPr lang="pt-BR" altLang="pt-BR" b="1" dirty="0">
              <a:latin typeface="Candara" panose="020E0502030303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433664" y="1356085"/>
            <a:ext cx="50292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</a:rPr>
              <a:t>Senha de acesso</a:t>
            </a:r>
            <a:endParaRPr lang="pt-BR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474235" y="2143777"/>
            <a:ext cx="113460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 smtClean="0"/>
              <a:t>Em caso de perda ou esquecimento de senha, o usuário deverá utilizar as opções: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 smtClean="0"/>
              <a:t> RECUPERAR SENHA; e</a:t>
            </a:r>
          </a:p>
          <a:p>
            <a:pPr algn="just"/>
            <a:endParaRPr lang="pt-BR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 smtClean="0"/>
              <a:t>ALTERAR SENHA.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597" y="2698915"/>
            <a:ext cx="2168973" cy="3719171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5439747" y="5626359"/>
            <a:ext cx="1324947" cy="62515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422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86612" y="177282"/>
            <a:ext cx="11821886" cy="64567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5"/>
          <p:cNvSpPr txBox="1">
            <a:spLocks noChangeArrowheads="1"/>
          </p:cNvSpPr>
          <p:nvPr/>
        </p:nvSpPr>
        <p:spPr bwMode="auto">
          <a:xfrm>
            <a:off x="429207" y="474296"/>
            <a:ext cx="1134602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b="1" dirty="0" smtClean="0">
                <a:solidFill>
                  <a:srgbClr val="F79646"/>
                </a:solidFill>
                <a:latin typeface="Candara" panose="020E0502030303020204" pitchFamily="34" charset="0"/>
              </a:rPr>
              <a:t>PROCESSO INFORMATIZADO</a:t>
            </a:r>
            <a:endParaRPr lang="pt-BR" altLang="pt-BR" b="1" dirty="0">
              <a:latin typeface="Candara" panose="020E0502030303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433664" y="1356085"/>
            <a:ext cx="50292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Pesquisar Usuários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94522" y="2099388"/>
            <a:ext cx="112807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Após clicar na opção Usuários, a tela de pesquisa é exibida contendo os filtros: Usuário, E-mail, Localidade, Situação, Perfil e UF.  Essa pesquisa poderá ser feita em duas maneiras:</a:t>
            </a:r>
          </a:p>
          <a:p>
            <a:endParaRPr lang="pt-BR" dirty="0"/>
          </a:p>
          <a:p>
            <a:pPr marL="342900" indent="-342900">
              <a:buAutoNum type="arabicPeriod"/>
            </a:pPr>
            <a:r>
              <a:rPr lang="pt-BR" dirty="0" smtClean="0"/>
              <a:t>Pesquisa com filtros: o usuário preenche os campos desejado o aciona a opção “pesquisar”; e</a:t>
            </a:r>
          </a:p>
          <a:p>
            <a:pPr marL="342900" indent="-342900">
              <a:buAutoNum type="arabicPeriod"/>
            </a:pPr>
            <a:r>
              <a:rPr lang="pt-BR" dirty="0" smtClean="0"/>
              <a:t>Pesquisa Geral: o usuário não preenche nenhum campo e aciona a opção “Pesquisar”.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034" y="3858354"/>
            <a:ext cx="9993686" cy="257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45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86612" y="177282"/>
            <a:ext cx="11821886" cy="64567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5"/>
          <p:cNvSpPr txBox="1">
            <a:spLocks noChangeArrowheads="1"/>
          </p:cNvSpPr>
          <p:nvPr/>
        </p:nvSpPr>
        <p:spPr bwMode="auto">
          <a:xfrm>
            <a:off x="429207" y="474296"/>
            <a:ext cx="1134602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b="1" dirty="0" smtClean="0">
                <a:solidFill>
                  <a:srgbClr val="F79646"/>
                </a:solidFill>
                <a:latin typeface="Candara" panose="020E0502030303020204" pitchFamily="34" charset="0"/>
              </a:rPr>
              <a:t>PROCESSO INFORMATIZADO</a:t>
            </a:r>
            <a:endParaRPr lang="pt-BR" altLang="pt-BR" b="1" dirty="0">
              <a:latin typeface="Candara" panose="020E0502030303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433664" y="1356085"/>
            <a:ext cx="50292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Cadastro de Usuário</a:t>
            </a:r>
            <a:endParaRPr lang="pt-BR" sz="2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780" y="3269335"/>
            <a:ext cx="10793548" cy="2867521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0182359" y="3556560"/>
            <a:ext cx="1494410" cy="8979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700780" y="2276409"/>
            <a:ext cx="107935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É por meio dessa opção que as concessões de acessos a novos usuários são realizadas. Para acessá-las, o usuário deve acionar o menu Usuário e, em seguida, a opção “Cadastrar Usuário”.</a:t>
            </a:r>
          </a:p>
          <a:p>
            <a:pPr algn="just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43757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2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86612" y="177282"/>
            <a:ext cx="11821886" cy="64567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5"/>
          <p:cNvSpPr txBox="1">
            <a:spLocks noChangeArrowheads="1"/>
          </p:cNvSpPr>
          <p:nvPr/>
        </p:nvSpPr>
        <p:spPr bwMode="auto">
          <a:xfrm>
            <a:off x="429207" y="474296"/>
            <a:ext cx="1134602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b="1" dirty="0" smtClean="0">
                <a:solidFill>
                  <a:srgbClr val="F79646"/>
                </a:solidFill>
                <a:latin typeface="Candara" panose="020E0502030303020204" pitchFamily="34" charset="0"/>
              </a:rPr>
              <a:t>PROCESSO INFORMATIZADO</a:t>
            </a:r>
            <a:endParaRPr lang="pt-BR" altLang="pt-BR" b="1" dirty="0">
              <a:latin typeface="Candara" panose="020E0502030303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429000" y="1340709"/>
            <a:ext cx="5337109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Editar Usuário e Gerar Senha de Acesso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258008" y="2274046"/>
            <a:ext cx="11280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A opção editar usuário está localizada na coluna ações visualizada logo após a pesquisa.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157" y="2750968"/>
            <a:ext cx="11019455" cy="1451149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0851502" y="3573624"/>
            <a:ext cx="503853" cy="32551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597157" y="4537128"/>
            <a:ext cx="11280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Depois de selecionada, o sistema mostra os dados do usuário para edição. Nesse momento é possível alterar nome, e-mail, ativar/inativar o usuário e gerar senha de acesso.</a:t>
            </a:r>
          </a:p>
          <a:p>
            <a:pPr algn="just"/>
            <a:endParaRPr lang="pt-BR" dirty="0" smtClean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4179" y="4998793"/>
            <a:ext cx="666750" cy="628650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597157" y="5614672"/>
            <a:ext cx="11280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Após edição de dados e para confirmar as alterações realizadas, deve-se acionar a opção “SALVAR”. O sistema exibirá a mensagem: “Registro alterado com sucesso”.</a:t>
            </a:r>
          </a:p>
          <a:p>
            <a:pPr algn="just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13843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30629" y="149290"/>
            <a:ext cx="11943183" cy="65500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25"/>
          <p:cNvSpPr txBox="1">
            <a:spLocks noChangeArrowheads="1"/>
          </p:cNvSpPr>
          <p:nvPr/>
        </p:nvSpPr>
        <p:spPr bwMode="auto">
          <a:xfrm>
            <a:off x="2609720" y="474296"/>
            <a:ext cx="7200900" cy="584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b="1" dirty="0">
                <a:solidFill>
                  <a:srgbClr val="F79646"/>
                </a:solidFill>
                <a:latin typeface="Candara" panose="020E0502030303020204" pitchFamily="34" charset="0"/>
              </a:rPr>
              <a:t>O que é o Mapa do Turismo Brasileiro?</a:t>
            </a:r>
            <a:endParaRPr lang="pt-BR" altLang="pt-BR" b="1" dirty="0">
              <a:latin typeface="Candara" panose="020E0502030303020204" pitchFamily="34" charset="0"/>
            </a:endParaRPr>
          </a:p>
        </p:txBody>
      </p:sp>
      <p:sp>
        <p:nvSpPr>
          <p:cNvPr id="6" name="Retângulo 4"/>
          <p:cNvSpPr>
            <a:spLocks noChangeArrowheads="1"/>
          </p:cNvSpPr>
          <p:nvPr/>
        </p:nvSpPr>
        <p:spPr bwMode="auto">
          <a:xfrm>
            <a:off x="938374" y="1330520"/>
            <a:ext cx="10543592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sz="1800" dirty="0" smtClean="0">
                <a:solidFill>
                  <a:srgbClr val="000000"/>
                </a:solidFill>
                <a:latin typeface="+mn-lt"/>
              </a:rPr>
              <a:t>Instrumento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instituído no âmbito do Programa de Regionalização do Turismo que </a:t>
            </a:r>
            <a:r>
              <a:rPr lang="pt-BR" sz="1800" dirty="0">
                <a:latin typeface="+mn-lt"/>
              </a:rPr>
              <a:t>o</a:t>
            </a:r>
            <a:r>
              <a:rPr lang="pt-BR" altLang="pt-BR" sz="1800" dirty="0" smtClean="0">
                <a:latin typeface="+mn-lt"/>
              </a:rPr>
              <a:t>rienta </a:t>
            </a:r>
            <a:r>
              <a:rPr lang="pt-BR" altLang="pt-BR" sz="1800" dirty="0">
                <a:latin typeface="+mn-lt"/>
              </a:rPr>
              <a:t>a atuação do Ministério do Turismo no desenvolvimento de políticas públicas tendo como foco a </a:t>
            </a:r>
            <a:r>
              <a:rPr lang="pt-BR" altLang="pt-BR" sz="1800" b="1" dirty="0">
                <a:latin typeface="+mn-lt"/>
              </a:rPr>
              <a:t>gestão</a:t>
            </a:r>
            <a:r>
              <a:rPr lang="pt-BR" altLang="pt-BR" sz="1800" dirty="0">
                <a:latin typeface="+mn-lt"/>
              </a:rPr>
              <a:t>, </a:t>
            </a:r>
            <a:r>
              <a:rPr lang="pt-BR" altLang="pt-BR" sz="1800" b="1" dirty="0">
                <a:latin typeface="+mn-lt"/>
              </a:rPr>
              <a:t>estruturação</a:t>
            </a:r>
            <a:r>
              <a:rPr lang="pt-BR" altLang="pt-BR" sz="1800" dirty="0">
                <a:latin typeface="+mn-lt"/>
              </a:rPr>
              <a:t> e </a:t>
            </a:r>
            <a:r>
              <a:rPr lang="pt-BR" altLang="pt-BR" sz="1800" b="1" dirty="0">
                <a:latin typeface="+mn-lt"/>
              </a:rPr>
              <a:t>promoção</a:t>
            </a:r>
            <a:r>
              <a:rPr lang="pt-BR" altLang="pt-BR" sz="1800" dirty="0">
                <a:latin typeface="+mn-lt"/>
              </a:rPr>
              <a:t> do turismo de forma </a:t>
            </a:r>
            <a:r>
              <a:rPr lang="pt-BR" altLang="pt-BR" sz="1800" b="1" dirty="0">
                <a:latin typeface="+mn-lt"/>
              </a:rPr>
              <a:t>regionalizada</a:t>
            </a:r>
            <a:r>
              <a:rPr lang="pt-BR" altLang="pt-BR" sz="1800" dirty="0">
                <a:latin typeface="+mn-lt"/>
              </a:rPr>
              <a:t> e </a:t>
            </a:r>
            <a:r>
              <a:rPr lang="pt-BR" altLang="pt-BR" sz="1800" b="1" dirty="0" smtClean="0">
                <a:latin typeface="+mn-lt"/>
              </a:rPr>
              <a:t>descentralizada;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pt-BR" altLang="pt-BR" sz="1800" b="1" dirty="0">
              <a:latin typeface="+mn-lt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sz="1800" dirty="0" smtClean="0">
                <a:solidFill>
                  <a:srgbClr val="000000"/>
                </a:solidFill>
                <a:latin typeface="+mn-lt"/>
              </a:rPr>
              <a:t>O Mapa é o </a:t>
            </a:r>
            <a:r>
              <a:rPr lang="pt-BR" sz="1800" dirty="0">
                <a:solidFill>
                  <a:srgbClr val="000000"/>
                </a:solidFill>
                <a:latin typeface="+mn-lt"/>
              </a:rPr>
              <a:t>que define a área - o recorte territorial - que deve ser trabalhada prioritariamente pelo </a:t>
            </a:r>
            <a:r>
              <a:rPr lang="pt-BR" sz="1800" dirty="0" smtClean="0">
                <a:solidFill>
                  <a:srgbClr val="000000"/>
                </a:solidFill>
                <a:latin typeface="+mn-lt"/>
              </a:rPr>
              <a:t>Ministério; 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pt-BR" sz="1800" dirty="0">
              <a:solidFill>
                <a:srgbClr val="000000"/>
              </a:solidFill>
              <a:latin typeface="+mn-lt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sz="1800" dirty="0">
                <a:solidFill>
                  <a:srgbClr val="000000"/>
                </a:solidFill>
                <a:latin typeface="+mn-lt"/>
              </a:rPr>
              <a:t>Ele é atualizado </a:t>
            </a:r>
            <a:r>
              <a:rPr lang="pt-BR" sz="1800" dirty="0" smtClean="0">
                <a:solidFill>
                  <a:srgbClr val="000000"/>
                </a:solidFill>
                <a:latin typeface="+mn-lt"/>
              </a:rPr>
              <a:t>bienalmente, conforme Portaria nº 268/2016;</a:t>
            </a:r>
          </a:p>
          <a:p>
            <a:pPr marL="0" indent="0" algn="just">
              <a:spcBef>
                <a:spcPct val="0"/>
              </a:spcBef>
              <a:buNone/>
            </a:pPr>
            <a:endParaRPr lang="pt-BR" altLang="pt-BR" sz="1800" dirty="0">
              <a:latin typeface="+mn-lt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altLang="pt-BR" sz="1800" dirty="0">
                <a:latin typeface="+mn-lt"/>
              </a:rPr>
              <a:t>A primeira versão do mapa é de 2004 e a última edição de </a:t>
            </a:r>
            <a:r>
              <a:rPr lang="pt-BR" altLang="pt-BR" sz="1800" dirty="0" smtClean="0">
                <a:latin typeface="+mn-lt"/>
              </a:rPr>
              <a:t>2017;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pt-BR" altLang="pt-BR" sz="1800" dirty="0">
              <a:latin typeface="+mn-lt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sz="1800" dirty="0">
                <a:solidFill>
                  <a:srgbClr val="000000"/>
                </a:solidFill>
                <a:latin typeface="+mn-lt"/>
              </a:rPr>
              <a:t>Os municípios que o compõem foram indicados pelos órgãos estaduais de turismo em conjunto com as instâncias de governança regional, a partir de critérios construídos em conjunto com Ministério do Turismo.</a:t>
            </a:r>
            <a:endParaRPr lang="pt-BR" sz="1800" dirty="0">
              <a:latin typeface="+mn-lt"/>
            </a:endParaRPr>
          </a:p>
          <a:p>
            <a:pPr marL="0" indent="0" algn="just">
              <a:spcBef>
                <a:spcPct val="0"/>
              </a:spcBef>
              <a:buNone/>
            </a:pPr>
            <a:endParaRPr lang="pt-BR" altLang="pt-BR" sz="1800" dirty="0">
              <a:latin typeface="+mn-lt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altLang="pt-BR" sz="1800" dirty="0">
                <a:latin typeface="+mn-lt"/>
              </a:rPr>
              <a:t>Instrumento previsto na Lei 11.771/2008 (Lei do Turismo), Decreto 7.381/2010 e Portaria </a:t>
            </a:r>
            <a:r>
              <a:rPr lang="pt-BR" altLang="pt-BR" sz="1800" dirty="0" err="1">
                <a:latin typeface="+mn-lt"/>
              </a:rPr>
              <a:t>MTur</a:t>
            </a:r>
            <a:r>
              <a:rPr lang="pt-BR" altLang="pt-BR" sz="1800" dirty="0">
                <a:latin typeface="+mn-lt"/>
              </a:rPr>
              <a:t> </a:t>
            </a:r>
            <a:r>
              <a:rPr lang="pt-BR" altLang="pt-BR" sz="1800" dirty="0" smtClean="0">
                <a:latin typeface="+mn-lt"/>
              </a:rPr>
              <a:t>nº182/2016; e</a:t>
            </a:r>
            <a:endParaRPr lang="pt-BR" altLang="pt-BR" sz="1800" dirty="0">
              <a:latin typeface="+mn-lt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pt-BR" altLang="pt-BR" sz="1800" dirty="0">
              <a:latin typeface="+mn-lt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altLang="pt-BR" sz="1800" dirty="0">
                <a:latin typeface="+mn-lt"/>
              </a:rPr>
              <a:t>Reconhecido por órgãos de controle como </a:t>
            </a:r>
            <a:r>
              <a:rPr lang="pt-BR" altLang="pt-BR" sz="1800" b="1" dirty="0">
                <a:latin typeface="+mn-lt"/>
              </a:rPr>
              <a:t>Tribunal de Contas da União</a:t>
            </a:r>
            <a:r>
              <a:rPr lang="pt-BR" altLang="pt-BR" sz="1800" dirty="0">
                <a:latin typeface="+mn-lt"/>
              </a:rPr>
              <a:t>, além do </a:t>
            </a:r>
            <a:r>
              <a:rPr lang="pt-BR" altLang="pt-BR" sz="1800" b="1" dirty="0">
                <a:latin typeface="+mn-lt"/>
              </a:rPr>
              <a:t>Senado </a:t>
            </a:r>
            <a:r>
              <a:rPr lang="pt-BR" altLang="pt-BR" sz="1800" b="1" dirty="0" smtClean="0">
                <a:latin typeface="+mn-lt"/>
              </a:rPr>
              <a:t>Federal.</a:t>
            </a:r>
            <a:endParaRPr lang="pt-BR" altLang="pt-BR" sz="1800" b="1" dirty="0">
              <a:latin typeface="+mn-lt"/>
            </a:endParaRP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2000" dirty="0">
              <a:latin typeface="Candara" panose="020E0502030303020204" pitchFamily="34" charset="0"/>
            </a:endParaRP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20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24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86612" y="177282"/>
            <a:ext cx="11821886" cy="64567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5"/>
          <p:cNvSpPr txBox="1">
            <a:spLocks noChangeArrowheads="1"/>
          </p:cNvSpPr>
          <p:nvPr/>
        </p:nvSpPr>
        <p:spPr bwMode="auto">
          <a:xfrm>
            <a:off x="429207" y="474296"/>
            <a:ext cx="1134602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b="1" dirty="0" smtClean="0">
                <a:solidFill>
                  <a:srgbClr val="F79646"/>
                </a:solidFill>
                <a:latin typeface="Candara" panose="020E0502030303020204" pitchFamily="34" charset="0"/>
              </a:rPr>
              <a:t>PROCESSO INFORMATIZADO</a:t>
            </a:r>
            <a:endParaRPr lang="pt-BR" altLang="pt-BR" b="1" dirty="0">
              <a:latin typeface="Candara" panose="020E0502030303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433664" y="1356085"/>
            <a:ext cx="50292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Unidade Federativa</a:t>
            </a:r>
            <a:endParaRPr lang="pt-BR" sz="2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29206" y="2114764"/>
            <a:ext cx="11346025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1. </a:t>
            </a:r>
            <a:r>
              <a:rPr lang="pt-BR" sz="2400" dirty="0"/>
              <a:t>. </a:t>
            </a:r>
            <a:r>
              <a:rPr lang="pt-BR" sz="2200" dirty="0"/>
              <a:t>As informações cadastradas no exercício anterior (UF, Região e município) estarão disponíveis para edição e validação </a:t>
            </a:r>
            <a:r>
              <a:rPr lang="pt-BR" sz="2200" dirty="0" smtClean="0"/>
              <a:t>.</a:t>
            </a:r>
          </a:p>
          <a:p>
            <a:pPr algn="just"/>
            <a:endParaRPr lang="pt-BR" sz="2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t-BR" sz="2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686" y="2983080"/>
            <a:ext cx="8857693" cy="3027389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10421790" y="3945924"/>
            <a:ext cx="402729" cy="32327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10797157" y="3945924"/>
            <a:ext cx="402729" cy="32327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7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86612" y="177282"/>
            <a:ext cx="11821886" cy="64567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5"/>
          <p:cNvSpPr txBox="1">
            <a:spLocks noChangeArrowheads="1"/>
          </p:cNvSpPr>
          <p:nvPr/>
        </p:nvSpPr>
        <p:spPr bwMode="auto">
          <a:xfrm>
            <a:off x="429207" y="474296"/>
            <a:ext cx="1134602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b="1" dirty="0" smtClean="0">
                <a:solidFill>
                  <a:srgbClr val="F79646"/>
                </a:solidFill>
                <a:latin typeface="Candara" panose="020E0502030303020204" pitchFamily="34" charset="0"/>
              </a:rPr>
              <a:t>PROCESSO INFORMATIZADO</a:t>
            </a:r>
            <a:endParaRPr lang="pt-BR" altLang="pt-BR" b="1" dirty="0">
              <a:latin typeface="Candara" panose="020E0502030303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433664" y="1356085"/>
            <a:ext cx="50292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Unidade Federativa - Edição</a:t>
            </a:r>
            <a:endParaRPr lang="pt-BR" sz="2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09" y="1817750"/>
            <a:ext cx="8360229" cy="2765382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09" y="4679802"/>
            <a:ext cx="8500091" cy="1579529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5485" y="3855341"/>
            <a:ext cx="5439747" cy="2500660"/>
          </a:xfrm>
          <a:prstGeom prst="rect">
            <a:avLst/>
          </a:prstGeom>
        </p:spPr>
      </p:pic>
      <p:sp>
        <p:nvSpPr>
          <p:cNvPr id="12" name="Elipse 11"/>
          <p:cNvSpPr/>
          <p:nvPr/>
        </p:nvSpPr>
        <p:spPr>
          <a:xfrm>
            <a:off x="307909" y="2491273"/>
            <a:ext cx="2481944" cy="50385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307909" y="4583132"/>
            <a:ext cx="2547258" cy="6005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6237512" y="3667048"/>
            <a:ext cx="3083769" cy="6005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378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86612" y="177282"/>
            <a:ext cx="11821886" cy="64567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5"/>
          <p:cNvSpPr txBox="1">
            <a:spLocks noChangeArrowheads="1"/>
          </p:cNvSpPr>
          <p:nvPr/>
        </p:nvSpPr>
        <p:spPr bwMode="auto">
          <a:xfrm>
            <a:off x="429207" y="474296"/>
            <a:ext cx="1134602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b="1" dirty="0" smtClean="0">
                <a:solidFill>
                  <a:srgbClr val="F79646"/>
                </a:solidFill>
                <a:latin typeface="Candara" panose="020E0502030303020204" pitchFamily="34" charset="0"/>
              </a:rPr>
              <a:t>PROCESSO INFORMATIZADO</a:t>
            </a:r>
            <a:endParaRPr lang="pt-BR" altLang="pt-BR" b="1" dirty="0">
              <a:latin typeface="Candara" panose="020E0502030303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433664" y="1356085"/>
            <a:ext cx="50292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Unidade Federativa - Anexos</a:t>
            </a:r>
            <a:endParaRPr lang="pt-BR" sz="2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799" y="2114764"/>
            <a:ext cx="9475681" cy="4200093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905" y="5560061"/>
            <a:ext cx="8029575" cy="914400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1416908" y="3080658"/>
            <a:ext cx="9265572" cy="4698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160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86612" y="177282"/>
            <a:ext cx="11821886" cy="64567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5"/>
          <p:cNvSpPr txBox="1">
            <a:spLocks noChangeArrowheads="1"/>
          </p:cNvSpPr>
          <p:nvPr/>
        </p:nvSpPr>
        <p:spPr bwMode="auto">
          <a:xfrm>
            <a:off x="429207" y="474296"/>
            <a:ext cx="1134602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b="1" dirty="0" smtClean="0">
                <a:solidFill>
                  <a:srgbClr val="F79646"/>
                </a:solidFill>
                <a:latin typeface="Candara" panose="020E0502030303020204" pitchFamily="34" charset="0"/>
              </a:rPr>
              <a:t>PROCESSO INFORMATIZADO</a:t>
            </a:r>
            <a:endParaRPr lang="pt-BR" altLang="pt-BR" b="1" dirty="0">
              <a:latin typeface="Candara" panose="020E0502030303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433664" y="1356085"/>
            <a:ext cx="50292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CADASTRAR REGIÃO</a:t>
            </a:r>
            <a:endParaRPr lang="pt-BR" sz="2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59836" y="2230016"/>
            <a:ext cx="112153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Esta funcionalidade permite cadastrar regiões que não estejam listadas nos resultados de Pesquisar Regiões.</a:t>
            </a:r>
          </a:p>
          <a:p>
            <a:pPr algn="just"/>
            <a:endParaRPr lang="pt-BR" dirty="0" smtClean="0"/>
          </a:p>
          <a:p>
            <a:pPr marL="342900" indent="-342900" algn="just">
              <a:buAutoNum type="alphaLcParenR"/>
            </a:pPr>
            <a:r>
              <a:rPr lang="pt-BR" dirty="0" smtClean="0"/>
              <a:t>Para acessar a opção de cadastrar região, o usuário deve acionar o ícone localizado na tela Pesquisar Região;</a:t>
            </a:r>
          </a:p>
          <a:p>
            <a:pPr marL="342900" indent="-342900" algn="just">
              <a:buAutoNum type="alphaLcParenR"/>
            </a:pPr>
            <a:r>
              <a:rPr lang="pt-BR" dirty="0" smtClean="0"/>
              <a:t>A opção cadastrar região só estará disponivél para usuários com Perfil </a:t>
            </a:r>
            <a:r>
              <a:rPr lang="pt-BR" dirty="0" err="1" smtClean="0"/>
              <a:t>Mtur</a:t>
            </a:r>
            <a:r>
              <a:rPr lang="pt-BR" dirty="0" smtClean="0"/>
              <a:t> e UF.</a:t>
            </a:r>
          </a:p>
          <a:p>
            <a:pPr marL="342900" indent="-342900" algn="just">
              <a:buAutoNum type="alphaLcParenR"/>
            </a:pPr>
            <a:r>
              <a:rPr lang="pt-BR" dirty="0" smtClean="0"/>
              <a:t>Após cadastrar a nova região o sistema apresenta o novo registro na grade de resultados de Pesquisar Regiões.</a:t>
            </a:r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07" y="3881535"/>
            <a:ext cx="11346025" cy="2500604"/>
          </a:xfrm>
          <a:prstGeom prst="rect">
            <a:avLst/>
          </a:prstGeom>
        </p:spPr>
      </p:pic>
      <p:sp>
        <p:nvSpPr>
          <p:cNvPr id="12" name="Elipse 11"/>
          <p:cNvSpPr/>
          <p:nvPr/>
        </p:nvSpPr>
        <p:spPr>
          <a:xfrm>
            <a:off x="10860833" y="4096139"/>
            <a:ext cx="1082351" cy="113833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494522" y="5724301"/>
            <a:ext cx="998377" cy="67804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418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86612" y="177282"/>
            <a:ext cx="11821886" cy="64567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5"/>
          <p:cNvSpPr txBox="1">
            <a:spLocks noChangeArrowheads="1"/>
          </p:cNvSpPr>
          <p:nvPr/>
        </p:nvSpPr>
        <p:spPr bwMode="auto">
          <a:xfrm>
            <a:off x="429207" y="474296"/>
            <a:ext cx="1134602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b="1" dirty="0" smtClean="0">
                <a:solidFill>
                  <a:srgbClr val="F79646"/>
                </a:solidFill>
                <a:latin typeface="Candara" panose="020E0502030303020204" pitchFamily="34" charset="0"/>
              </a:rPr>
              <a:t>PROCESSO INFORMATIZADO</a:t>
            </a:r>
            <a:endParaRPr lang="pt-BR" altLang="pt-BR" b="1" dirty="0">
              <a:latin typeface="Candara" panose="020E0502030303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433664" y="1356085"/>
            <a:ext cx="50292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REGIÃO - Edição</a:t>
            </a:r>
            <a:endParaRPr lang="pt-BR" sz="2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571" y="2545599"/>
            <a:ext cx="9539385" cy="2824649"/>
          </a:xfrm>
          <a:prstGeom prst="rect">
            <a:avLst/>
          </a:prstGeom>
        </p:spPr>
      </p:pic>
      <p:sp>
        <p:nvSpPr>
          <p:cNvPr id="11" name="Elipse 10"/>
          <p:cNvSpPr/>
          <p:nvPr/>
        </p:nvSpPr>
        <p:spPr>
          <a:xfrm>
            <a:off x="10366310" y="4730620"/>
            <a:ext cx="270588" cy="3545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846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219" y="2114763"/>
            <a:ext cx="10875600" cy="3726199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86612" y="177282"/>
            <a:ext cx="11821886" cy="64567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5"/>
          <p:cNvSpPr txBox="1">
            <a:spLocks noChangeArrowheads="1"/>
          </p:cNvSpPr>
          <p:nvPr/>
        </p:nvSpPr>
        <p:spPr bwMode="auto">
          <a:xfrm>
            <a:off x="429207" y="474296"/>
            <a:ext cx="1134602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b="1" dirty="0" smtClean="0">
                <a:solidFill>
                  <a:srgbClr val="F79646"/>
                </a:solidFill>
                <a:latin typeface="Candara" panose="020E0502030303020204" pitchFamily="34" charset="0"/>
              </a:rPr>
              <a:t>PROCESSO INFORMATIZADO</a:t>
            </a:r>
            <a:endParaRPr lang="pt-BR" altLang="pt-BR" b="1" dirty="0">
              <a:latin typeface="Candara" panose="020E0502030303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433664" y="1356085"/>
            <a:ext cx="50292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REGIÃO - Edição</a:t>
            </a:r>
            <a:endParaRPr lang="pt-BR" sz="2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07308" y="4242486"/>
            <a:ext cx="10684476" cy="130157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082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86612" y="177282"/>
            <a:ext cx="11821886" cy="64567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5"/>
          <p:cNvSpPr txBox="1">
            <a:spLocks noChangeArrowheads="1"/>
          </p:cNvSpPr>
          <p:nvPr/>
        </p:nvSpPr>
        <p:spPr bwMode="auto">
          <a:xfrm>
            <a:off x="429207" y="474296"/>
            <a:ext cx="1134602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b="1" dirty="0" smtClean="0">
                <a:solidFill>
                  <a:srgbClr val="F79646"/>
                </a:solidFill>
                <a:latin typeface="Candara" panose="020E0502030303020204" pitchFamily="34" charset="0"/>
              </a:rPr>
              <a:t>PROCESSO INFORMATIZADO</a:t>
            </a:r>
            <a:endParaRPr lang="pt-BR" altLang="pt-BR" b="1" dirty="0">
              <a:latin typeface="Candara" panose="020E0502030303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433664" y="1356085"/>
            <a:ext cx="50292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REGIÃO </a:t>
            </a:r>
            <a:endParaRPr lang="pt-BR" sz="2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71195" y="1952577"/>
            <a:ext cx="112527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 objetivo desse campo, é obter dados de composição dos municípios que representa a sua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Instância de Governança Regional:</a:t>
            </a:r>
            <a:r>
              <a:rPr lang="pt-BR" dirty="0" smtClean="0"/>
              <a:t> </a:t>
            </a:r>
            <a:r>
              <a:rPr lang="pt-BR" dirty="0" smtClean="0">
                <a:solidFill>
                  <a:srgbClr val="FF0000"/>
                </a:solidFill>
              </a:rPr>
              <a:t>formalizada, instituída ou instalada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r>
              <a:rPr lang="pt-BR" u="sng" dirty="0" smtClean="0"/>
              <a:t>Obs.</a:t>
            </a:r>
            <a:r>
              <a:rPr lang="pt-BR" u="sng" dirty="0"/>
              <a:t> </a:t>
            </a:r>
            <a:r>
              <a:rPr lang="pt-BR" dirty="0" smtClean="0"/>
              <a:t>esse campo não é igual ao da validação dos municípios que irão atender os critérios da Portaria nº 192/2018 e compor a sua região turística.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281" y="3467228"/>
            <a:ext cx="6974633" cy="3039009"/>
          </a:xfrm>
          <a:prstGeom prst="rect">
            <a:avLst/>
          </a:prstGeom>
        </p:spPr>
      </p:pic>
      <p:cxnSp>
        <p:nvCxnSpPr>
          <p:cNvPr id="10" name="Conector de seta reta 9"/>
          <p:cNvCxnSpPr/>
          <p:nvPr/>
        </p:nvCxnSpPr>
        <p:spPr>
          <a:xfrm flipV="1">
            <a:off x="4413380" y="4422710"/>
            <a:ext cx="1987420" cy="87707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ipse 10"/>
          <p:cNvSpPr/>
          <p:nvPr/>
        </p:nvSpPr>
        <p:spPr>
          <a:xfrm>
            <a:off x="2649894" y="4310743"/>
            <a:ext cx="1371600" cy="170750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5626359" y="6120882"/>
            <a:ext cx="774441" cy="51318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317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86612" y="177282"/>
            <a:ext cx="11821886" cy="64567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5"/>
          <p:cNvSpPr txBox="1">
            <a:spLocks noChangeArrowheads="1"/>
          </p:cNvSpPr>
          <p:nvPr/>
        </p:nvSpPr>
        <p:spPr bwMode="auto">
          <a:xfrm>
            <a:off x="429207" y="474296"/>
            <a:ext cx="1134602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b="1" dirty="0" smtClean="0">
                <a:solidFill>
                  <a:srgbClr val="F79646"/>
                </a:solidFill>
                <a:latin typeface="Candara" panose="020E0502030303020204" pitchFamily="34" charset="0"/>
              </a:rPr>
              <a:t>PROCESSO INFORMATIZADO</a:t>
            </a:r>
            <a:endParaRPr lang="pt-BR" altLang="pt-BR" b="1" dirty="0">
              <a:latin typeface="Candara" panose="020E0502030303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433664" y="1356085"/>
            <a:ext cx="50292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REGIÃO - Anexos</a:t>
            </a:r>
            <a:endParaRPr lang="pt-BR" sz="2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950" y="1892343"/>
            <a:ext cx="9321281" cy="4288796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1408920" y="4592175"/>
            <a:ext cx="9125339" cy="5131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012" y="5410972"/>
            <a:ext cx="802957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32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86612" y="177282"/>
            <a:ext cx="11821886" cy="64567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5"/>
          <p:cNvSpPr txBox="1">
            <a:spLocks noChangeArrowheads="1"/>
          </p:cNvSpPr>
          <p:nvPr/>
        </p:nvSpPr>
        <p:spPr bwMode="auto">
          <a:xfrm>
            <a:off x="429207" y="474296"/>
            <a:ext cx="1134602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b="1" dirty="0" smtClean="0">
                <a:solidFill>
                  <a:srgbClr val="F79646"/>
                </a:solidFill>
                <a:latin typeface="Candara" panose="020E0502030303020204" pitchFamily="34" charset="0"/>
              </a:rPr>
              <a:t>PROCESSO INFORMATIZADO</a:t>
            </a:r>
            <a:endParaRPr lang="pt-BR" altLang="pt-BR" b="1" dirty="0">
              <a:latin typeface="Candara" panose="020E0502030303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433664" y="1356085"/>
            <a:ext cx="50292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REGIÃO - Anexos</a:t>
            </a:r>
            <a:endParaRPr lang="pt-BR" sz="2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624" y="2114764"/>
            <a:ext cx="9321281" cy="4288796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1483566" y="3927915"/>
            <a:ext cx="9125339" cy="5131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5" name="Conector de seta reta 14"/>
          <p:cNvCxnSpPr/>
          <p:nvPr/>
        </p:nvCxnSpPr>
        <p:spPr>
          <a:xfrm flipV="1">
            <a:off x="9974424" y="2277386"/>
            <a:ext cx="0" cy="165052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8546840" y="1679510"/>
            <a:ext cx="3228391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Certidão – (CNPJ) – para emissão de Certificado no (mapa.turismo.gov.br).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20111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86612" y="177282"/>
            <a:ext cx="11821886" cy="64567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5"/>
          <p:cNvSpPr txBox="1">
            <a:spLocks noChangeArrowheads="1"/>
          </p:cNvSpPr>
          <p:nvPr/>
        </p:nvSpPr>
        <p:spPr bwMode="auto">
          <a:xfrm>
            <a:off x="429207" y="474296"/>
            <a:ext cx="1134602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b="1" dirty="0" smtClean="0">
                <a:solidFill>
                  <a:srgbClr val="F79646"/>
                </a:solidFill>
                <a:latin typeface="Candara" panose="020E0502030303020204" pitchFamily="34" charset="0"/>
              </a:rPr>
              <a:t>PROCESSO INFORMATIZADO</a:t>
            </a:r>
            <a:endParaRPr lang="pt-BR" altLang="pt-BR" b="1" dirty="0">
              <a:latin typeface="Candara" panose="020E0502030303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433664" y="1356085"/>
            <a:ext cx="50292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REGIÃO - Anexos</a:t>
            </a:r>
            <a:endParaRPr lang="pt-BR" sz="2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491" y="2219199"/>
            <a:ext cx="9854128" cy="2372948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005016" y="3204519"/>
            <a:ext cx="2428648" cy="42836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de seta reta 7"/>
          <p:cNvCxnSpPr/>
          <p:nvPr/>
        </p:nvCxnSpPr>
        <p:spPr>
          <a:xfrm>
            <a:off x="2454876" y="3418702"/>
            <a:ext cx="24301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4959179" y="3284332"/>
            <a:ext cx="2858529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Preencha o nº do seu CNPJ.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431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luxograma: Processo 34"/>
          <p:cNvSpPr/>
          <p:nvPr/>
        </p:nvSpPr>
        <p:spPr>
          <a:xfrm>
            <a:off x="428368" y="432439"/>
            <a:ext cx="11335264" cy="5935410"/>
          </a:xfrm>
          <a:prstGeom prst="flowChartProcess">
            <a:avLst/>
          </a:prstGeom>
          <a:solidFill>
            <a:schemeClr val="bg2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23568" y="123568"/>
            <a:ext cx="11944864" cy="66149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2561021" y="737743"/>
            <a:ext cx="6392564" cy="553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rgbClr val="002060"/>
                </a:solidFill>
                <a:latin typeface="Calibri" panose="020F0502020204030204" pitchFamily="34" charset="0"/>
              </a:rPr>
              <a:t>MARCOS LEGAIS DO PRT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585008" y="2180703"/>
            <a:ext cx="1952026" cy="46166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1200" b="1" dirty="0" smtClean="0">
                <a:latin typeface="Calibri" panose="020F0502020204030204" pitchFamily="34" charset="0"/>
                <a:hlinkClick r:id="rId2"/>
              </a:rPr>
              <a:t>Lei 11.771/2008</a:t>
            </a:r>
            <a:r>
              <a:rPr lang="pt-BR" sz="1200" b="1" dirty="0">
                <a:latin typeface="Calibri" panose="020F0502020204030204" pitchFamily="34" charset="0"/>
              </a:rPr>
              <a:t> </a:t>
            </a:r>
            <a:r>
              <a:rPr lang="pt-BR" sz="1200" b="1" dirty="0" smtClean="0">
                <a:latin typeface="Calibri" panose="020F0502020204030204" pitchFamily="34" charset="0"/>
              </a:rPr>
              <a:t>              </a:t>
            </a:r>
          </a:p>
          <a:p>
            <a:pPr algn="ctr"/>
            <a:r>
              <a:rPr lang="pt-BR" sz="1200" dirty="0" smtClean="0">
                <a:latin typeface="Calibri" panose="020F0502020204030204" pitchFamily="34" charset="0"/>
              </a:rPr>
              <a:t>Política </a:t>
            </a:r>
            <a:r>
              <a:rPr lang="pt-BR" sz="1200" dirty="0">
                <a:latin typeface="Calibri" panose="020F0502020204030204" pitchFamily="34" charset="0"/>
              </a:rPr>
              <a:t>Nacional de </a:t>
            </a:r>
            <a:r>
              <a:rPr lang="pt-BR" sz="1200" dirty="0" smtClean="0">
                <a:latin typeface="Calibri" panose="020F0502020204030204" pitchFamily="34" charset="0"/>
              </a:rPr>
              <a:t>Turismo</a:t>
            </a:r>
            <a:endParaRPr lang="pt-BR" sz="1200" dirty="0">
              <a:latin typeface="Calibri" panose="020F0502020204030204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4314992" y="1903705"/>
            <a:ext cx="1908607" cy="101566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pt-BR" sz="1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hlinkClick r:id="rId3"/>
              </a:rPr>
              <a:t>Portaria nº 105, de 16 de maio de 2013 </a:t>
            </a:r>
            <a:endParaRPr lang="pt-BR" sz="1200" b="1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 fontAlgn="base"/>
            <a:endParaRPr lang="pt-BR" sz="1200" b="1" dirty="0" smtClean="0">
              <a:latin typeface="Calibri" panose="020F0502020204030204" pitchFamily="34" charset="0"/>
            </a:endParaRPr>
          </a:p>
          <a:p>
            <a:pPr algn="ctr" fontAlgn="base"/>
            <a:r>
              <a:rPr lang="pt-BR" sz="1200" dirty="0" smtClean="0">
                <a:latin typeface="Calibri" panose="020F0502020204030204" pitchFamily="34" charset="0"/>
              </a:rPr>
              <a:t>Instituiu </a:t>
            </a:r>
            <a:r>
              <a:rPr lang="pt-BR" sz="1200" dirty="0">
                <a:latin typeface="Calibri" panose="020F0502020204030204" pitchFamily="34" charset="0"/>
              </a:rPr>
              <a:t>o Programa de Regionalização do </a:t>
            </a:r>
            <a:r>
              <a:rPr lang="pt-BR" sz="1200" dirty="0" smtClean="0">
                <a:latin typeface="Calibri" panose="020F0502020204030204" pitchFamily="34" charset="0"/>
              </a:rPr>
              <a:t>Turismo</a:t>
            </a:r>
            <a:endParaRPr lang="pt-BR" sz="1200" dirty="0">
              <a:latin typeface="Calibri" panose="020F0502020204030204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7002162" y="1903703"/>
            <a:ext cx="2388368" cy="101566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pt-BR" sz="1200" dirty="0">
                <a:latin typeface="Calibri" panose="020F0502020204030204" pitchFamily="34" charset="0"/>
              </a:rPr>
              <a:t> </a:t>
            </a:r>
            <a:r>
              <a:rPr lang="pt-BR" sz="1200" b="1" dirty="0">
                <a:latin typeface="Calibri" panose="020F0502020204030204" pitchFamily="34" charset="0"/>
                <a:hlinkClick r:id="rId4"/>
              </a:rPr>
              <a:t>Portaria nº 313, de 03 de dezembro de 2013</a:t>
            </a:r>
            <a:r>
              <a:rPr lang="pt-BR" sz="1200" dirty="0">
                <a:latin typeface="Calibri" panose="020F0502020204030204" pitchFamily="34" charset="0"/>
              </a:rPr>
              <a:t> </a:t>
            </a:r>
            <a:endParaRPr lang="pt-BR" sz="1200" dirty="0" smtClean="0">
              <a:latin typeface="Calibri" panose="020F0502020204030204" pitchFamily="34" charset="0"/>
            </a:endParaRPr>
          </a:p>
          <a:p>
            <a:pPr algn="ctr" fontAlgn="base"/>
            <a:endParaRPr lang="pt-BR" sz="1200" dirty="0" smtClean="0">
              <a:latin typeface="Calibri" panose="020F0502020204030204" pitchFamily="34" charset="0"/>
            </a:endParaRPr>
          </a:p>
          <a:p>
            <a:pPr algn="ctr" fontAlgn="base"/>
            <a:r>
              <a:rPr lang="pt-BR" sz="1200" dirty="0" smtClean="0">
                <a:latin typeface="Calibri" panose="020F0502020204030204" pitchFamily="34" charset="0"/>
              </a:rPr>
              <a:t>Define </a:t>
            </a:r>
            <a:r>
              <a:rPr lang="pt-BR" sz="1200" dirty="0">
                <a:latin typeface="Calibri" panose="020F0502020204030204" pitchFamily="34" charset="0"/>
              </a:rPr>
              <a:t>o Mapa do Turismo </a:t>
            </a:r>
            <a:r>
              <a:rPr lang="pt-BR" sz="1200" dirty="0" smtClean="0">
                <a:latin typeface="Calibri" panose="020F0502020204030204" pitchFamily="34" charset="0"/>
              </a:rPr>
              <a:t>Brasileiro</a:t>
            </a:r>
            <a:endParaRPr lang="pt-BR" sz="1200" dirty="0">
              <a:latin typeface="Calibri" panose="020F0502020204030204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7001559" y="3800383"/>
            <a:ext cx="2388973" cy="120032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pt-BR" sz="1200" b="1" dirty="0">
                <a:latin typeface="Calibri" panose="020F0502020204030204" pitchFamily="34" charset="0"/>
                <a:hlinkClick r:id="rId5" tooltip="Portaria"/>
              </a:rPr>
              <a:t>Portaria nº 192, de 27 de dezembro de </a:t>
            </a:r>
            <a:r>
              <a:rPr lang="pt-BR" sz="1200" b="1" dirty="0" smtClean="0">
                <a:latin typeface="Calibri" panose="020F0502020204030204" pitchFamily="34" charset="0"/>
                <a:hlinkClick r:id="rId5" tooltip="Portaria"/>
              </a:rPr>
              <a:t>2018</a:t>
            </a:r>
            <a:endParaRPr lang="pt-BR" sz="1200" b="1" dirty="0" smtClean="0">
              <a:latin typeface="Calibri" panose="020F0502020204030204" pitchFamily="34" charset="0"/>
            </a:endParaRPr>
          </a:p>
          <a:p>
            <a:pPr algn="ctr" fontAlgn="base"/>
            <a:endParaRPr lang="pt-BR" sz="1200" dirty="0" smtClean="0">
              <a:latin typeface="Calibri" panose="020F0502020204030204" pitchFamily="34" charset="0"/>
            </a:endParaRPr>
          </a:p>
          <a:p>
            <a:pPr algn="ctr" fontAlgn="base"/>
            <a:r>
              <a:rPr lang="pt-BR" sz="1200" dirty="0" smtClean="0">
                <a:latin typeface="Calibri" panose="020F0502020204030204" pitchFamily="34" charset="0"/>
              </a:rPr>
              <a:t>Estabelece </a:t>
            </a:r>
            <a:r>
              <a:rPr lang="pt-BR" sz="1200" dirty="0">
                <a:latin typeface="Calibri" panose="020F0502020204030204" pitchFamily="34" charset="0"/>
              </a:rPr>
              <a:t>novos critérios para a atualização do Mapa do Turismo </a:t>
            </a:r>
            <a:r>
              <a:rPr lang="pt-BR" sz="1200" dirty="0" smtClean="0">
                <a:latin typeface="Calibri" panose="020F0502020204030204" pitchFamily="34" charset="0"/>
              </a:rPr>
              <a:t>Brasileiro</a:t>
            </a:r>
            <a:endParaRPr lang="pt-BR" sz="1200" dirty="0">
              <a:latin typeface="Calibri" panose="020F0502020204030204" pitchFamily="34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1585008" y="3259446"/>
            <a:ext cx="1908608" cy="230832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1200" dirty="0">
                <a:latin typeface="Calibri" panose="020F0502020204030204" pitchFamily="34" charset="0"/>
              </a:rPr>
              <a:t> </a:t>
            </a:r>
            <a:r>
              <a:rPr lang="pt-BR" sz="1200" b="1" dirty="0">
                <a:latin typeface="Calibri" panose="020F0502020204030204" pitchFamily="34" charset="0"/>
                <a:hlinkClick r:id="rId6"/>
              </a:rPr>
              <a:t>Portaria nº 144, de 27 de agosto de 2015</a:t>
            </a:r>
            <a:r>
              <a:rPr lang="pt-BR" sz="1200" dirty="0">
                <a:latin typeface="Calibri" panose="020F0502020204030204" pitchFamily="34" charset="0"/>
              </a:rPr>
              <a:t> </a:t>
            </a:r>
          </a:p>
          <a:p>
            <a:pPr algn="ctr"/>
            <a:endParaRPr lang="pt-BR" sz="1200" dirty="0" smtClean="0">
              <a:latin typeface="Calibri" panose="020F0502020204030204" pitchFamily="34" charset="0"/>
            </a:endParaRPr>
          </a:p>
          <a:p>
            <a:pPr algn="ctr"/>
            <a:r>
              <a:rPr lang="pt-BR" sz="1200" dirty="0" smtClean="0">
                <a:latin typeface="Calibri" panose="020F0502020204030204" pitchFamily="34" charset="0"/>
              </a:rPr>
              <a:t>Estabelece </a:t>
            </a:r>
            <a:r>
              <a:rPr lang="pt-BR" sz="1200" dirty="0">
                <a:latin typeface="Calibri" panose="020F0502020204030204" pitchFamily="34" charset="0"/>
              </a:rPr>
              <a:t>a categorização dos municípios pertencentes às regiões turísticas do Mapa do Turismo </a:t>
            </a:r>
            <a:r>
              <a:rPr lang="pt-BR" sz="1200" dirty="0" smtClean="0">
                <a:latin typeface="Calibri" panose="020F0502020204030204" pitchFamily="34" charset="0"/>
              </a:rPr>
              <a:t>Brasileiro </a:t>
            </a:r>
          </a:p>
          <a:p>
            <a:pPr algn="ctr"/>
            <a:endParaRPr lang="pt-BR" sz="1200" dirty="0">
              <a:latin typeface="Calibri" panose="020F0502020204030204" pitchFamily="34" charset="0"/>
            </a:endParaRPr>
          </a:p>
          <a:p>
            <a:pPr algn="ctr"/>
            <a:r>
              <a:rPr lang="pt-BR" sz="1200" dirty="0" smtClean="0">
                <a:latin typeface="Calibri" panose="020F0502020204030204" pitchFamily="34" charset="0"/>
              </a:rPr>
              <a:t>Revogada:</a:t>
            </a:r>
          </a:p>
          <a:p>
            <a:pPr algn="ctr"/>
            <a:r>
              <a:rPr lang="pt-BR" sz="1200" dirty="0">
                <a:latin typeface="Calibri" panose="020F0502020204030204" pitchFamily="34" charset="0"/>
              </a:rPr>
              <a:t> </a:t>
            </a:r>
            <a:r>
              <a:rPr lang="pt-BR" sz="1200" dirty="0">
                <a:solidFill>
                  <a:srgbClr val="C00000"/>
                </a:solidFill>
                <a:latin typeface="Calibri" panose="020F0502020204030204" pitchFamily="34" charset="0"/>
                <a:hlinkClick r:id="rId7"/>
              </a:rPr>
              <a:t>Portaria nº 30, de 07 de fevereiro de </a:t>
            </a:r>
            <a:r>
              <a:rPr lang="pt-BR" sz="1200" dirty="0" smtClean="0">
                <a:solidFill>
                  <a:srgbClr val="C00000"/>
                </a:solidFill>
                <a:latin typeface="Calibri" panose="020F0502020204030204" pitchFamily="34" charset="0"/>
                <a:hlinkClick r:id="rId7"/>
              </a:rPr>
              <a:t>2018</a:t>
            </a:r>
            <a:endParaRPr lang="pt-BR" sz="1200" dirty="0"/>
          </a:p>
        </p:txBody>
      </p:sp>
      <p:sp>
        <p:nvSpPr>
          <p:cNvPr id="22" name="Retângulo 21"/>
          <p:cNvSpPr/>
          <p:nvPr/>
        </p:nvSpPr>
        <p:spPr>
          <a:xfrm>
            <a:off x="4271574" y="3800383"/>
            <a:ext cx="1952026" cy="120032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1200" dirty="0">
                <a:latin typeface="Calibri" panose="020F0502020204030204" pitchFamily="34" charset="0"/>
              </a:rPr>
              <a:t> </a:t>
            </a:r>
            <a:r>
              <a:rPr lang="pt-BR" sz="1200" b="1" dirty="0">
                <a:latin typeface="Calibri" panose="020F0502020204030204" pitchFamily="34" charset="0"/>
                <a:hlinkClick r:id="rId8"/>
              </a:rPr>
              <a:t>Portaria nº 197, de 14 de setembro de </a:t>
            </a:r>
            <a:r>
              <a:rPr lang="pt-BR" sz="1200" b="1" dirty="0" smtClean="0">
                <a:latin typeface="Calibri" panose="020F0502020204030204" pitchFamily="34" charset="0"/>
                <a:hlinkClick r:id="rId8"/>
              </a:rPr>
              <a:t>2017</a:t>
            </a:r>
            <a:endParaRPr lang="pt-BR" sz="1200" dirty="0" smtClean="0">
              <a:latin typeface="Calibri" panose="020F0502020204030204" pitchFamily="34" charset="0"/>
            </a:endParaRPr>
          </a:p>
          <a:p>
            <a:pPr algn="ctr"/>
            <a:endParaRPr lang="pt-BR" sz="1200" dirty="0" smtClean="0">
              <a:latin typeface="Calibri" panose="020F0502020204030204" pitchFamily="34" charset="0"/>
            </a:endParaRPr>
          </a:p>
          <a:p>
            <a:pPr algn="ctr"/>
            <a:r>
              <a:rPr lang="pt-BR" sz="1200" dirty="0" smtClean="0">
                <a:latin typeface="Calibri" panose="020F0502020204030204" pitchFamily="34" charset="0"/>
              </a:rPr>
              <a:t>Define </a:t>
            </a:r>
            <a:r>
              <a:rPr lang="pt-BR" sz="1200" dirty="0">
                <a:latin typeface="Calibri" panose="020F0502020204030204" pitchFamily="34" charset="0"/>
              </a:rPr>
              <a:t>o Mapa do Turismo Brasileiro 2017 e da outras providências</a:t>
            </a:r>
            <a:endParaRPr lang="pt-BR" sz="1200" dirty="0"/>
          </a:p>
        </p:txBody>
      </p:sp>
      <p:cxnSp>
        <p:nvCxnSpPr>
          <p:cNvPr id="7" name="Conector reto 6"/>
          <p:cNvCxnSpPr>
            <a:endCxn id="14" idx="1"/>
          </p:cNvCxnSpPr>
          <p:nvPr/>
        </p:nvCxnSpPr>
        <p:spPr>
          <a:xfrm>
            <a:off x="3537034" y="2411535"/>
            <a:ext cx="777958" cy="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ector reto 8"/>
          <p:cNvCxnSpPr>
            <a:endCxn id="19" idx="1"/>
          </p:cNvCxnSpPr>
          <p:nvPr/>
        </p:nvCxnSpPr>
        <p:spPr>
          <a:xfrm>
            <a:off x="6223598" y="2411533"/>
            <a:ext cx="778564" cy="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reto 12"/>
          <p:cNvCxnSpPr>
            <a:stCxn id="19" idx="3"/>
          </p:cNvCxnSpPr>
          <p:nvPr/>
        </p:nvCxnSpPr>
        <p:spPr>
          <a:xfrm>
            <a:off x="9390530" y="2411535"/>
            <a:ext cx="9067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10297297" y="2411533"/>
            <a:ext cx="0" cy="19890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ector reto 17"/>
          <p:cNvCxnSpPr>
            <a:stCxn id="20" idx="3"/>
          </p:cNvCxnSpPr>
          <p:nvPr/>
        </p:nvCxnSpPr>
        <p:spPr>
          <a:xfrm>
            <a:off x="9390532" y="4400548"/>
            <a:ext cx="906765" cy="66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ector reto 26"/>
          <p:cNvCxnSpPr>
            <a:stCxn id="20" idx="1"/>
            <a:endCxn id="22" idx="3"/>
          </p:cNvCxnSpPr>
          <p:nvPr/>
        </p:nvCxnSpPr>
        <p:spPr>
          <a:xfrm flipH="1">
            <a:off x="6223600" y="4400548"/>
            <a:ext cx="77795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Conector reto 39"/>
          <p:cNvCxnSpPr>
            <a:endCxn id="22" idx="1"/>
          </p:cNvCxnSpPr>
          <p:nvPr/>
        </p:nvCxnSpPr>
        <p:spPr>
          <a:xfrm>
            <a:off x="3493616" y="4400548"/>
            <a:ext cx="77795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ector reto 41"/>
          <p:cNvCxnSpPr>
            <a:stCxn id="21" idx="1"/>
          </p:cNvCxnSpPr>
          <p:nvPr/>
        </p:nvCxnSpPr>
        <p:spPr>
          <a:xfrm flipH="1" flipV="1">
            <a:off x="914400" y="4407243"/>
            <a:ext cx="670608" cy="63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onector reto 43"/>
          <p:cNvCxnSpPr>
            <a:stCxn id="12" idx="1"/>
          </p:cNvCxnSpPr>
          <p:nvPr/>
        </p:nvCxnSpPr>
        <p:spPr>
          <a:xfrm flipH="1" flipV="1">
            <a:off x="914399" y="2411533"/>
            <a:ext cx="670609" cy="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Conector reto 45"/>
          <p:cNvCxnSpPr/>
          <p:nvPr/>
        </p:nvCxnSpPr>
        <p:spPr>
          <a:xfrm>
            <a:off x="914400" y="2411533"/>
            <a:ext cx="0" cy="20020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09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5" grpId="0" animBg="1"/>
      <p:bldP spid="4" grpId="0" animBg="1"/>
      <p:bldP spid="12" grpId="0" animBg="1"/>
      <p:bldP spid="14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86612" y="177282"/>
            <a:ext cx="11821886" cy="64567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5"/>
          <p:cNvSpPr txBox="1">
            <a:spLocks noChangeArrowheads="1"/>
          </p:cNvSpPr>
          <p:nvPr/>
        </p:nvSpPr>
        <p:spPr bwMode="auto">
          <a:xfrm>
            <a:off x="429207" y="474296"/>
            <a:ext cx="1134602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b="1" dirty="0" smtClean="0">
                <a:solidFill>
                  <a:srgbClr val="F79646"/>
                </a:solidFill>
                <a:latin typeface="Candara" panose="020E0502030303020204" pitchFamily="34" charset="0"/>
              </a:rPr>
              <a:t>PROCESSO INFORMATIZADO</a:t>
            </a:r>
            <a:endParaRPr lang="pt-BR" altLang="pt-BR" b="1" dirty="0">
              <a:latin typeface="Candara" panose="020E0502030303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433664" y="1356085"/>
            <a:ext cx="50292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REGIÃO - Anexos</a:t>
            </a:r>
            <a:endParaRPr lang="pt-BR" sz="2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347" y="2085357"/>
            <a:ext cx="3357925" cy="4281101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1161536" y="2438227"/>
            <a:ext cx="409420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/>
              <a:t>Após o preenchimento do CNPJ, clique na opção não sou um robô e consultar.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/>
              <a:t>Logo o sistema emitirá seu comprovante de inscrição.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/>
              <a:t>Após emissão, salve em seu computador o arquivo e busque a aba anexo do sistema e insira na opção “</a:t>
            </a:r>
            <a:r>
              <a:rPr lang="pt-BR" dirty="0"/>
              <a:t>Comprovante de Inscrição e de Situação Cadastral</a:t>
            </a:r>
            <a:r>
              <a:rPr lang="pt-BR" dirty="0" smtClean="0"/>
              <a:t>”, região.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6380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86612" y="177282"/>
            <a:ext cx="11821886" cy="64567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5"/>
          <p:cNvSpPr txBox="1">
            <a:spLocks noChangeArrowheads="1"/>
          </p:cNvSpPr>
          <p:nvPr/>
        </p:nvSpPr>
        <p:spPr bwMode="auto">
          <a:xfrm>
            <a:off x="429207" y="474296"/>
            <a:ext cx="1134602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b="1" dirty="0" smtClean="0">
                <a:solidFill>
                  <a:srgbClr val="F79646"/>
                </a:solidFill>
                <a:latin typeface="Candara" panose="020E0502030303020204" pitchFamily="34" charset="0"/>
              </a:rPr>
              <a:t>PROCESSO INFORMATIZADO</a:t>
            </a:r>
            <a:endParaRPr lang="pt-BR" altLang="pt-BR" b="1" dirty="0">
              <a:latin typeface="Candara" panose="020E0502030303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433664" y="1356085"/>
            <a:ext cx="50292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MUNICÍPIO - Pesquisar</a:t>
            </a:r>
            <a:endParaRPr lang="pt-BR" sz="2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815" y="3319981"/>
            <a:ext cx="9941475" cy="2213784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026364" y="2219681"/>
            <a:ext cx="10142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Após clicar na opção Município, o sistema apresenta a tela com grade de resultados contendo as informações e funcionalidades conforme perfil do usuário autenticado.</a:t>
            </a:r>
            <a:endParaRPr lang="pt-BR" dirty="0"/>
          </a:p>
        </p:txBody>
      </p:sp>
      <p:sp>
        <p:nvSpPr>
          <p:cNvPr id="13" name="Elipse 12"/>
          <p:cNvSpPr/>
          <p:nvPr/>
        </p:nvSpPr>
        <p:spPr>
          <a:xfrm>
            <a:off x="1054359" y="4973216"/>
            <a:ext cx="1101012" cy="56054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43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86612" y="177282"/>
            <a:ext cx="11821886" cy="64567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5"/>
          <p:cNvSpPr txBox="1">
            <a:spLocks noChangeArrowheads="1"/>
          </p:cNvSpPr>
          <p:nvPr/>
        </p:nvSpPr>
        <p:spPr bwMode="auto">
          <a:xfrm>
            <a:off x="429207" y="474296"/>
            <a:ext cx="1134602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b="1" dirty="0" smtClean="0">
                <a:solidFill>
                  <a:srgbClr val="F79646"/>
                </a:solidFill>
                <a:latin typeface="Candara" panose="020E0502030303020204" pitchFamily="34" charset="0"/>
              </a:rPr>
              <a:t>PROCESSO INFORMATIZADO</a:t>
            </a:r>
            <a:endParaRPr lang="pt-BR" altLang="pt-BR" b="1" dirty="0">
              <a:latin typeface="Candara" panose="020E0502030303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433664" y="1356085"/>
            <a:ext cx="50292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MUNICÍPIO - Pesquisar</a:t>
            </a:r>
            <a:endParaRPr lang="pt-BR" sz="2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220" y="2114764"/>
            <a:ext cx="9134670" cy="434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59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86612" y="177282"/>
            <a:ext cx="11821886" cy="64567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5"/>
          <p:cNvSpPr txBox="1">
            <a:spLocks noChangeArrowheads="1"/>
          </p:cNvSpPr>
          <p:nvPr/>
        </p:nvSpPr>
        <p:spPr bwMode="auto">
          <a:xfrm>
            <a:off x="429207" y="474296"/>
            <a:ext cx="1134602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b="1" dirty="0" smtClean="0">
                <a:solidFill>
                  <a:srgbClr val="F79646"/>
                </a:solidFill>
                <a:latin typeface="Candara" panose="020E0502030303020204" pitchFamily="34" charset="0"/>
              </a:rPr>
              <a:t>PROCESSO INFORMATIZADO</a:t>
            </a:r>
            <a:endParaRPr lang="pt-BR" altLang="pt-BR" b="1" dirty="0">
              <a:latin typeface="Candara" panose="020E0502030303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433664" y="1356085"/>
            <a:ext cx="50292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MUNICÍPIO</a:t>
            </a:r>
            <a:endParaRPr lang="pt-BR" sz="2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743" y="2191973"/>
            <a:ext cx="10963624" cy="3658836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9366422" y="4267199"/>
            <a:ext cx="502508" cy="35422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9444680" y="4881890"/>
            <a:ext cx="704335" cy="35422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de seta reta 8"/>
          <p:cNvCxnSpPr/>
          <p:nvPr/>
        </p:nvCxnSpPr>
        <p:spPr>
          <a:xfrm flipV="1">
            <a:off x="9868930" y="2973859"/>
            <a:ext cx="0" cy="1293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/>
          <p:cNvSpPr/>
          <p:nvPr/>
        </p:nvSpPr>
        <p:spPr>
          <a:xfrm>
            <a:off x="9761838" y="2206257"/>
            <a:ext cx="1817529" cy="7159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Novo Preenchimento</a:t>
            </a:r>
            <a:endParaRPr lang="pt-BR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0453434" y="4791450"/>
            <a:ext cx="821514" cy="5351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editar</a:t>
            </a:r>
            <a:endParaRPr lang="pt-BR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Conector de seta reta 13"/>
          <p:cNvCxnSpPr/>
          <p:nvPr/>
        </p:nvCxnSpPr>
        <p:spPr>
          <a:xfrm>
            <a:off x="10149015" y="5059003"/>
            <a:ext cx="4291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 14"/>
          <p:cNvSpPr/>
          <p:nvPr/>
        </p:nvSpPr>
        <p:spPr>
          <a:xfrm>
            <a:off x="7576433" y="4791450"/>
            <a:ext cx="1176506" cy="5351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visualizar</a:t>
            </a:r>
            <a:endParaRPr lang="pt-BR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Conector de seta reta 16"/>
          <p:cNvCxnSpPr/>
          <p:nvPr/>
        </p:nvCxnSpPr>
        <p:spPr>
          <a:xfrm flipH="1">
            <a:off x="8641862" y="5059003"/>
            <a:ext cx="7666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2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  <p:bldP spid="6" grpId="0" animBg="1"/>
      <p:bldP spid="7" grpId="0" animBg="1"/>
      <p:bldP spid="10" grpId="0" animBg="1"/>
      <p:bldP spid="12" grpId="0" animBg="1"/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86612" y="177282"/>
            <a:ext cx="11821886" cy="64567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5"/>
          <p:cNvSpPr txBox="1">
            <a:spLocks noChangeArrowheads="1"/>
          </p:cNvSpPr>
          <p:nvPr/>
        </p:nvSpPr>
        <p:spPr bwMode="auto">
          <a:xfrm>
            <a:off x="429207" y="474296"/>
            <a:ext cx="1134602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b="1" dirty="0" smtClean="0">
                <a:solidFill>
                  <a:srgbClr val="F79646"/>
                </a:solidFill>
                <a:latin typeface="Candara" panose="020E0502030303020204" pitchFamily="34" charset="0"/>
              </a:rPr>
              <a:t>PROCESSO INFORMATIZADO</a:t>
            </a:r>
            <a:endParaRPr lang="pt-BR" altLang="pt-BR" b="1" dirty="0">
              <a:latin typeface="Candara" panose="020E0502030303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433664" y="1356085"/>
            <a:ext cx="50292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MUNICÍPIO</a:t>
            </a:r>
            <a:endParaRPr lang="pt-BR" sz="2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07" y="3405673"/>
            <a:ext cx="11346025" cy="3090296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429207" y="2009916"/>
            <a:ext cx="11346025" cy="21544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200" dirty="0" smtClean="0"/>
              <a:t>1. Edição dos dados; </a:t>
            </a:r>
          </a:p>
          <a:p>
            <a:pPr algn="just"/>
            <a:r>
              <a:rPr lang="pt-BR" sz="2200" dirty="0" smtClean="0"/>
              <a:t>2. O usuário deverá observar os campos abaixo e preencher as informações solicitadas:</a:t>
            </a:r>
          </a:p>
          <a:p>
            <a:pPr algn="just"/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Cadastrar Município;</a:t>
            </a:r>
          </a:p>
          <a:p>
            <a:pPr algn="just"/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Cadastrar Conselho; </a:t>
            </a:r>
          </a:p>
          <a:p>
            <a:pPr algn="just"/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Informações Turísticas; </a:t>
            </a:r>
          </a:p>
          <a:p>
            <a:pPr algn="just"/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Anexos; e </a:t>
            </a:r>
          </a:p>
          <a:p>
            <a:pPr algn="just"/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Considerações UF.</a:t>
            </a:r>
            <a:endParaRPr lang="pt-BR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29207" y="4176584"/>
            <a:ext cx="6712998" cy="32951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752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  <p:bldP spid="6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86612" y="177282"/>
            <a:ext cx="11821886" cy="64567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5"/>
          <p:cNvSpPr txBox="1">
            <a:spLocks noChangeArrowheads="1"/>
          </p:cNvSpPr>
          <p:nvPr/>
        </p:nvSpPr>
        <p:spPr bwMode="auto">
          <a:xfrm>
            <a:off x="429207" y="474296"/>
            <a:ext cx="1134602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b="1" dirty="0" smtClean="0">
                <a:solidFill>
                  <a:srgbClr val="F79646"/>
                </a:solidFill>
                <a:latin typeface="Candara" panose="020E0502030303020204" pitchFamily="34" charset="0"/>
              </a:rPr>
              <a:t>PROCESSO INFORMATIZADO</a:t>
            </a:r>
            <a:endParaRPr lang="pt-BR" altLang="pt-BR" b="1" dirty="0">
              <a:latin typeface="Candara" panose="020E0502030303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433664" y="1356085"/>
            <a:ext cx="50292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MUNICÍPIO – Conselho Municipal</a:t>
            </a:r>
            <a:endParaRPr lang="pt-BR" sz="2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918" y="2144271"/>
            <a:ext cx="9860692" cy="4163273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017918" y="2144272"/>
            <a:ext cx="3496417" cy="194993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958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86612" y="177282"/>
            <a:ext cx="11821886" cy="64567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5"/>
          <p:cNvSpPr txBox="1">
            <a:spLocks noChangeArrowheads="1"/>
          </p:cNvSpPr>
          <p:nvPr/>
        </p:nvSpPr>
        <p:spPr bwMode="auto">
          <a:xfrm>
            <a:off x="429207" y="474296"/>
            <a:ext cx="1134602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b="1" dirty="0" smtClean="0">
                <a:solidFill>
                  <a:srgbClr val="F79646"/>
                </a:solidFill>
                <a:latin typeface="Candara" panose="020E0502030303020204" pitchFamily="34" charset="0"/>
              </a:rPr>
              <a:t>PROCESSO INFORMATIZADO</a:t>
            </a:r>
            <a:endParaRPr lang="pt-BR" altLang="pt-BR" b="1" dirty="0">
              <a:latin typeface="Candara" panose="020E0502030303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433664" y="1356085"/>
            <a:ext cx="50292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MUNICÍPIO – Informações Turísticas</a:t>
            </a:r>
            <a:endParaRPr lang="pt-BR" sz="2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07" y="2071926"/>
            <a:ext cx="5356010" cy="4307963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429207" y="2071926"/>
            <a:ext cx="3080112" cy="3829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2167" y="2071925"/>
            <a:ext cx="4908828" cy="2871831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5932167" y="2071926"/>
            <a:ext cx="3080112" cy="3829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0463" y="4597520"/>
            <a:ext cx="5520132" cy="1590675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5932167" y="4597520"/>
            <a:ext cx="5518428" cy="63712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716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  <p:bldP spid="8" grpId="0" animBg="1"/>
      <p:bldP spid="12" grpId="0" animBg="1"/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86612" y="177282"/>
            <a:ext cx="11821886" cy="64567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5"/>
          <p:cNvSpPr txBox="1">
            <a:spLocks noChangeArrowheads="1"/>
          </p:cNvSpPr>
          <p:nvPr/>
        </p:nvSpPr>
        <p:spPr bwMode="auto">
          <a:xfrm>
            <a:off x="429207" y="474296"/>
            <a:ext cx="1134602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b="1" dirty="0" smtClean="0">
                <a:solidFill>
                  <a:srgbClr val="F79646"/>
                </a:solidFill>
                <a:latin typeface="Candara" panose="020E0502030303020204" pitchFamily="34" charset="0"/>
              </a:rPr>
              <a:t>PROCESSO INFORMATIZADO</a:t>
            </a:r>
            <a:endParaRPr lang="pt-BR" altLang="pt-BR" b="1" dirty="0">
              <a:latin typeface="Candara" panose="020E0502030303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433664" y="1356085"/>
            <a:ext cx="50292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MUNICÍPIO - Anexos</a:t>
            </a:r>
            <a:endParaRPr lang="pt-BR" sz="2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07" y="2029594"/>
            <a:ext cx="11346024" cy="422787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429207" y="2029594"/>
            <a:ext cx="11346024" cy="422786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de seta reta 7"/>
          <p:cNvCxnSpPr/>
          <p:nvPr/>
        </p:nvCxnSpPr>
        <p:spPr>
          <a:xfrm flipV="1">
            <a:off x="7949682" y="1604865"/>
            <a:ext cx="1408922" cy="68113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9386596" y="1221167"/>
            <a:ext cx="232332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Campos obrigatórios Portaria nº 192/2018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220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86612" y="177282"/>
            <a:ext cx="11821886" cy="64567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5"/>
          <p:cNvSpPr txBox="1">
            <a:spLocks noChangeArrowheads="1"/>
          </p:cNvSpPr>
          <p:nvPr/>
        </p:nvSpPr>
        <p:spPr bwMode="auto">
          <a:xfrm>
            <a:off x="429207" y="474296"/>
            <a:ext cx="1134602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b="1" dirty="0" smtClean="0">
                <a:solidFill>
                  <a:srgbClr val="F79646"/>
                </a:solidFill>
                <a:latin typeface="Candara" panose="020E0502030303020204" pitchFamily="34" charset="0"/>
              </a:rPr>
              <a:t>PROCESSO INFORMATIZADO</a:t>
            </a:r>
            <a:endParaRPr lang="pt-BR" altLang="pt-BR" b="1" dirty="0">
              <a:latin typeface="Candara" panose="020E0502030303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433664" y="1356085"/>
            <a:ext cx="50292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MUNICÍPIO - Anexos</a:t>
            </a:r>
            <a:endParaRPr lang="pt-BR" sz="2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07" y="1900932"/>
            <a:ext cx="11346025" cy="2549688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429207" y="2001794"/>
            <a:ext cx="11276761" cy="149928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6599" y="4360005"/>
            <a:ext cx="818197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37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86612" y="177282"/>
            <a:ext cx="11821886" cy="64567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5"/>
          <p:cNvSpPr txBox="1">
            <a:spLocks noChangeArrowheads="1"/>
          </p:cNvSpPr>
          <p:nvPr/>
        </p:nvSpPr>
        <p:spPr bwMode="auto">
          <a:xfrm>
            <a:off x="429207" y="474296"/>
            <a:ext cx="1134602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b="1" dirty="0" smtClean="0">
                <a:solidFill>
                  <a:srgbClr val="F79646"/>
                </a:solidFill>
                <a:latin typeface="Candara" panose="020E0502030303020204" pitchFamily="34" charset="0"/>
              </a:rPr>
              <a:t>PROCESSO INFORMATIZADO</a:t>
            </a:r>
            <a:endParaRPr lang="pt-BR" altLang="pt-BR" b="1" dirty="0">
              <a:latin typeface="Candara" panose="020E0502030303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433664" y="1356085"/>
            <a:ext cx="50292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MUNICÍPIO</a:t>
            </a:r>
            <a:endParaRPr lang="pt-BR" sz="2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542" y="3224068"/>
            <a:ext cx="11346025" cy="2465972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429206" y="2342279"/>
            <a:ext cx="11346025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200" dirty="0" smtClean="0"/>
              <a:t>1. Campo criado para Unidade de Federação, para anotações necessárias quanto ao seu Município.</a:t>
            </a:r>
            <a:endParaRPr lang="pt-BR" sz="2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617029" y="3940219"/>
            <a:ext cx="1670180" cy="33127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053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95943" y="195943"/>
            <a:ext cx="11821886" cy="64567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25"/>
          <p:cNvSpPr txBox="1">
            <a:spLocks noChangeArrowheads="1"/>
          </p:cNvSpPr>
          <p:nvPr/>
        </p:nvSpPr>
        <p:spPr bwMode="auto">
          <a:xfrm>
            <a:off x="433873" y="402697"/>
            <a:ext cx="1134602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b="1" dirty="0">
                <a:solidFill>
                  <a:srgbClr val="F79646"/>
                </a:solidFill>
                <a:latin typeface="Candara" panose="020E0502030303020204" pitchFamily="34" charset="0"/>
              </a:rPr>
              <a:t>C</a:t>
            </a:r>
            <a:r>
              <a:rPr lang="pt-BR" altLang="pt-BR" b="1" dirty="0" smtClean="0">
                <a:solidFill>
                  <a:srgbClr val="F79646"/>
                </a:solidFill>
                <a:latin typeface="Candara" panose="020E0502030303020204" pitchFamily="34" charset="0"/>
              </a:rPr>
              <a:t>ritérios para atualização </a:t>
            </a:r>
            <a:r>
              <a:rPr lang="pt-BR" altLang="pt-BR" b="1" dirty="0">
                <a:solidFill>
                  <a:srgbClr val="F79646"/>
                </a:solidFill>
                <a:latin typeface="Candara" panose="020E0502030303020204" pitchFamily="34" charset="0"/>
              </a:rPr>
              <a:t>Mapa do Turismo </a:t>
            </a:r>
            <a:r>
              <a:rPr lang="pt-BR" altLang="pt-BR" b="1" dirty="0" smtClean="0">
                <a:solidFill>
                  <a:srgbClr val="F79646"/>
                </a:solidFill>
                <a:latin typeface="Candara" panose="020E0502030303020204" pitchFamily="34" charset="0"/>
              </a:rPr>
              <a:t>Brasileiro</a:t>
            </a:r>
            <a:endParaRPr lang="pt-BR" altLang="pt-BR" b="1" dirty="0">
              <a:latin typeface="Candara" panose="020E050203030302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33873" y="1434289"/>
            <a:ext cx="48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</a:t>
            </a:r>
            <a:r>
              <a:rPr lang="pt-B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Unidades Federativas 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deverão observar: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433873" y="2250439"/>
            <a:ext cx="1134602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000000"/>
                </a:solidFill>
              </a:rPr>
              <a:t>C</a:t>
            </a:r>
            <a:r>
              <a:rPr lang="pt-BR" dirty="0" smtClean="0">
                <a:solidFill>
                  <a:srgbClr val="000000"/>
                </a:solidFill>
              </a:rPr>
              <a:t>ritérios estabelecidos pela Portaria nº 192/2018 do </a:t>
            </a:r>
            <a:r>
              <a:rPr lang="pt-BR" dirty="0" err="1" smtClean="0">
                <a:solidFill>
                  <a:srgbClr val="000000"/>
                </a:solidFill>
              </a:rPr>
              <a:t>MTur</a:t>
            </a:r>
            <a:r>
              <a:rPr lang="pt-BR" dirty="0" smtClean="0">
                <a:solidFill>
                  <a:srgbClr val="000000"/>
                </a:solidFill>
              </a:rPr>
              <a:t>;</a:t>
            </a: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endParaRPr lang="pt-BR" dirty="0">
              <a:solidFill>
                <a:srgbClr val="000000"/>
              </a:solidFill>
            </a:endParaRP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000000"/>
                </a:solidFill>
              </a:rPr>
              <a:t>C</a:t>
            </a:r>
            <a:r>
              <a:rPr lang="pt-BR" dirty="0" smtClean="0">
                <a:solidFill>
                  <a:srgbClr val="000000"/>
                </a:solidFill>
              </a:rPr>
              <a:t>ritérios Estaduais para seleção de seus municípios e regiões;</a:t>
            </a: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endParaRPr lang="pt-BR" dirty="0">
              <a:solidFill>
                <a:srgbClr val="000000"/>
              </a:solidFill>
            </a:endParaRP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pt-BR" altLang="pt-BR" dirty="0">
                <a:solidFill>
                  <a:srgbClr val="000000"/>
                </a:solidFill>
              </a:rPr>
              <a:t> </a:t>
            </a:r>
            <a:r>
              <a:rPr lang="pt-BR" altLang="pt-BR" dirty="0" smtClean="0"/>
              <a:t>Inserção </a:t>
            </a:r>
            <a:r>
              <a:rPr lang="pt-BR" altLang="pt-BR" dirty="0"/>
              <a:t>dos documentos comprobatórios no </a:t>
            </a:r>
            <a:r>
              <a:rPr lang="pt-BR" altLang="pt-BR" dirty="0" smtClean="0"/>
              <a:t>Sistema </a:t>
            </a:r>
            <a:r>
              <a:rPr lang="pt-BR" altLang="pt-BR" dirty="0"/>
              <a:t>do Ministério do </a:t>
            </a:r>
            <a:r>
              <a:rPr lang="pt-BR" altLang="pt-BR" dirty="0" smtClean="0"/>
              <a:t>Turismo; e </a:t>
            </a:r>
            <a:endParaRPr lang="pt-BR" altLang="pt-BR" dirty="0"/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endParaRPr lang="pt-BR" dirty="0">
              <a:solidFill>
                <a:srgbClr val="000000"/>
              </a:solidFill>
            </a:endParaRP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pt-BR" altLang="pt-BR" dirty="0"/>
              <a:t>Validação do Mapa estadual pelo Órgãos Estadual de Turismo e pelo Fórum ou Conselho Estadual do </a:t>
            </a:r>
            <a:r>
              <a:rPr lang="pt-BR" altLang="pt-BR" dirty="0" smtClean="0"/>
              <a:t>Turismo.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79375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6" grpId="0"/>
      <p:bldP spid="1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86612" y="177282"/>
            <a:ext cx="11821886" cy="64567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5"/>
          <p:cNvSpPr txBox="1">
            <a:spLocks noChangeArrowheads="1"/>
          </p:cNvSpPr>
          <p:nvPr/>
        </p:nvSpPr>
        <p:spPr bwMode="auto">
          <a:xfrm>
            <a:off x="429207" y="474296"/>
            <a:ext cx="1134602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b="1" dirty="0" smtClean="0">
                <a:solidFill>
                  <a:srgbClr val="F79646"/>
                </a:solidFill>
                <a:latin typeface="Candara" panose="020E0502030303020204" pitchFamily="34" charset="0"/>
              </a:rPr>
              <a:t>PROCESSO INFORMATIZADO</a:t>
            </a:r>
            <a:endParaRPr lang="pt-BR" altLang="pt-BR" b="1" dirty="0">
              <a:latin typeface="Candara" panose="020E0502030303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065105" y="1356085"/>
            <a:ext cx="6064899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Unidade Federativa – Composição das Regiões</a:t>
            </a:r>
            <a:endParaRPr lang="pt-BR" sz="2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4796" t="20901" r="14459" b="46306"/>
          <a:stretch/>
        </p:blipFill>
        <p:spPr>
          <a:xfrm>
            <a:off x="749639" y="3060938"/>
            <a:ext cx="9844217" cy="2248929"/>
          </a:xfrm>
          <a:prstGeom prst="rect">
            <a:avLst/>
          </a:prstGeom>
        </p:spPr>
      </p:pic>
      <p:sp>
        <p:nvSpPr>
          <p:cNvPr id="9" name="Elipse 8"/>
          <p:cNvSpPr/>
          <p:nvPr/>
        </p:nvSpPr>
        <p:spPr>
          <a:xfrm>
            <a:off x="9700736" y="4486846"/>
            <a:ext cx="448280" cy="3732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013248" y="2302259"/>
            <a:ext cx="931699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Essa é a etapa final do processo. Quando a UF irá compor as regiões do Mapa do Turismo 2019. 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15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86612" y="177282"/>
            <a:ext cx="11821886" cy="64567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5"/>
          <p:cNvSpPr txBox="1">
            <a:spLocks noChangeArrowheads="1"/>
          </p:cNvSpPr>
          <p:nvPr/>
        </p:nvSpPr>
        <p:spPr bwMode="auto">
          <a:xfrm>
            <a:off x="429207" y="474296"/>
            <a:ext cx="1134602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b="1" dirty="0" smtClean="0">
                <a:solidFill>
                  <a:srgbClr val="F79646"/>
                </a:solidFill>
                <a:latin typeface="Candara" panose="020E0502030303020204" pitchFamily="34" charset="0"/>
              </a:rPr>
              <a:t>PROCESSO INFORMATIZADO</a:t>
            </a:r>
            <a:endParaRPr lang="pt-BR" altLang="pt-BR" b="1" dirty="0">
              <a:latin typeface="Candara" panose="020E0502030303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065105" y="1356085"/>
            <a:ext cx="6064899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Unidade Federativa – Composição das Regiões</a:t>
            </a:r>
            <a:endParaRPr lang="pt-BR" sz="2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147" y="2315791"/>
            <a:ext cx="4179968" cy="3670216"/>
          </a:xfrm>
          <a:prstGeom prst="rect">
            <a:avLst/>
          </a:prstGeom>
        </p:spPr>
      </p:pic>
      <p:sp>
        <p:nvSpPr>
          <p:cNvPr id="9" name="Elipse 8"/>
          <p:cNvSpPr/>
          <p:nvPr/>
        </p:nvSpPr>
        <p:spPr>
          <a:xfrm>
            <a:off x="606163" y="3871963"/>
            <a:ext cx="2034400" cy="3732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1849" y="2315791"/>
            <a:ext cx="5939938" cy="1929396"/>
          </a:xfrm>
          <a:prstGeom prst="rect">
            <a:avLst/>
          </a:prstGeom>
        </p:spPr>
      </p:pic>
      <p:sp>
        <p:nvSpPr>
          <p:cNvPr id="17" name="Elipse 16"/>
          <p:cNvSpPr/>
          <p:nvPr/>
        </p:nvSpPr>
        <p:spPr>
          <a:xfrm>
            <a:off x="5769429" y="3706436"/>
            <a:ext cx="1553344" cy="3732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accent5">
                    <a:lumMod val="50000"/>
                  </a:schemeClr>
                </a:solidFill>
              </a:rPr>
              <a:t>Abatiá</a:t>
            </a:r>
            <a:endParaRPr lang="pt-BR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418489" y="2390832"/>
            <a:ext cx="46932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(Selecione os municípios que apresenta no campo abaixo).</a:t>
            </a:r>
            <a:endParaRPr lang="pt-BR" sz="1400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7571" y="4253443"/>
            <a:ext cx="5939938" cy="153006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8408" y="4812379"/>
            <a:ext cx="6764384" cy="1646906"/>
          </a:xfrm>
          <a:prstGeom prst="rect">
            <a:avLst/>
          </a:prstGeom>
        </p:spPr>
      </p:pic>
      <p:sp>
        <p:nvSpPr>
          <p:cNvPr id="19" name="Elipse 18"/>
          <p:cNvSpPr/>
          <p:nvPr/>
        </p:nvSpPr>
        <p:spPr>
          <a:xfrm>
            <a:off x="7958053" y="4831864"/>
            <a:ext cx="1553344" cy="3732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Elipse 20"/>
          <p:cNvSpPr/>
          <p:nvPr/>
        </p:nvSpPr>
        <p:spPr>
          <a:xfrm>
            <a:off x="4992702" y="6150027"/>
            <a:ext cx="1553344" cy="3732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759862" y="1882104"/>
            <a:ext cx="9572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Apenas os municípios com status “concluído” estarão aptos a serem inseridos nas regiões.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27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86612" y="177282"/>
            <a:ext cx="11821886" cy="64567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5"/>
          <p:cNvSpPr txBox="1">
            <a:spLocks noChangeArrowheads="1"/>
          </p:cNvSpPr>
          <p:nvPr/>
        </p:nvSpPr>
        <p:spPr bwMode="auto">
          <a:xfrm>
            <a:off x="429207" y="474296"/>
            <a:ext cx="1134602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b="1" dirty="0" smtClean="0">
                <a:solidFill>
                  <a:srgbClr val="F79646"/>
                </a:solidFill>
                <a:latin typeface="Candara" panose="020E0502030303020204" pitchFamily="34" charset="0"/>
              </a:rPr>
              <a:t>PROCESSO INFORMATIZADO</a:t>
            </a:r>
            <a:endParaRPr lang="pt-BR" altLang="pt-BR" b="1" dirty="0">
              <a:latin typeface="Candara" panose="020E0502030303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28597" y="1274628"/>
            <a:ext cx="707125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DOCUMENTOS DISPONIVEIS PARA USUÁRIOS</a:t>
            </a:r>
            <a:endParaRPr lang="pt-BR" sz="2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597" y="1951850"/>
            <a:ext cx="3568958" cy="454811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804" y="2851882"/>
            <a:ext cx="3213043" cy="236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94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86612" y="177282"/>
            <a:ext cx="11821886" cy="64567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5"/>
          <p:cNvSpPr txBox="1">
            <a:spLocks noChangeArrowheads="1"/>
          </p:cNvSpPr>
          <p:nvPr/>
        </p:nvSpPr>
        <p:spPr bwMode="auto">
          <a:xfrm>
            <a:off x="429207" y="474296"/>
            <a:ext cx="1134602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b="1" dirty="0" smtClean="0">
                <a:solidFill>
                  <a:srgbClr val="F79646"/>
                </a:solidFill>
                <a:latin typeface="Candara" panose="020E0502030303020204" pitchFamily="34" charset="0"/>
              </a:rPr>
              <a:t>PROCESSO INFORMATIZADO</a:t>
            </a:r>
            <a:endParaRPr lang="pt-BR" altLang="pt-BR" b="1" dirty="0">
              <a:latin typeface="Candara" panose="020E0502030303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433664" y="1356085"/>
            <a:ext cx="50292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MANUAL DO USUÁRIO</a:t>
            </a:r>
            <a:endParaRPr lang="pt-BR" sz="2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605" y="2032055"/>
            <a:ext cx="7581900" cy="362902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164" y="2189778"/>
            <a:ext cx="4191000" cy="742950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4338735" y="2323322"/>
            <a:ext cx="485192" cy="46741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650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  <p:bldP spid="1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86612" y="177282"/>
            <a:ext cx="11821886" cy="64567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5"/>
          <p:cNvSpPr txBox="1">
            <a:spLocks noChangeArrowheads="1"/>
          </p:cNvSpPr>
          <p:nvPr/>
        </p:nvSpPr>
        <p:spPr bwMode="auto">
          <a:xfrm>
            <a:off x="429207" y="474296"/>
            <a:ext cx="1134602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b="1" dirty="0" smtClean="0">
                <a:solidFill>
                  <a:srgbClr val="F79646"/>
                </a:solidFill>
                <a:latin typeface="Candara" panose="020E0502030303020204" pitchFamily="34" charset="0"/>
              </a:rPr>
              <a:t>PROCESSO INFORMATIZADO</a:t>
            </a:r>
            <a:endParaRPr lang="pt-BR" altLang="pt-BR" b="1" dirty="0">
              <a:latin typeface="Candara" panose="020E0502030303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433664" y="1356085"/>
            <a:ext cx="50292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ALTERAR EXERCÍCIOS</a:t>
            </a:r>
            <a:endParaRPr lang="pt-BR" sz="2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3664" y="2423484"/>
            <a:ext cx="5029200" cy="742950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7512908" y="2561253"/>
            <a:ext cx="558072" cy="46741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" name="Conector de seta reta 5"/>
          <p:cNvCxnSpPr/>
          <p:nvPr/>
        </p:nvCxnSpPr>
        <p:spPr>
          <a:xfrm flipH="1">
            <a:off x="6664412" y="3241732"/>
            <a:ext cx="643560" cy="5304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ipse 6"/>
          <p:cNvSpPr/>
          <p:nvPr/>
        </p:nvSpPr>
        <p:spPr>
          <a:xfrm>
            <a:off x="3812858" y="3626422"/>
            <a:ext cx="2981130" cy="8492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2016/2017/2019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779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  <p:bldP spid="1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86612" y="177282"/>
            <a:ext cx="11821886" cy="64567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077" y="487486"/>
            <a:ext cx="2242956" cy="1168743"/>
          </a:xfrm>
          <a:prstGeom prst="rect">
            <a:avLst/>
          </a:prstGeom>
        </p:spPr>
      </p:pic>
      <p:sp>
        <p:nvSpPr>
          <p:cNvPr id="7" name="CaixaDeTexto 4"/>
          <p:cNvSpPr txBox="1">
            <a:spLocks noChangeArrowheads="1"/>
          </p:cNvSpPr>
          <p:nvPr/>
        </p:nvSpPr>
        <p:spPr bwMode="auto">
          <a:xfrm>
            <a:off x="2353139" y="1966433"/>
            <a:ext cx="7488832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>
              <a:buFont typeface="Arial" charset="0"/>
              <a:buNone/>
            </a:pPr>
            <a:endParaRPr lang="pt-BR" dirty="0">
              <a:latin typeface="Calibri" panose="020F0502020204030204" pitchFamily="34" charset="0"/>
              <a:cs typeface="Candara"/>
            </a:endParaRPr>
          </a:p>
          <a:p>
            <a:pPr algn="ctr">
              <a:buFont typeface="Arial" charset="0"/>
              <a:buNone/>
            </a:pPr>
            <a:r>
              <a:rPr lang="pt-BR" sz="2000" dirty="0">
                <a:latin typeface="Calibri" panose="020F0502020204030204" pitchFamily="34" charset="0"/>
                <a:cs typeface="Candara"/>
              </a:rPr>
              <a:t>Coordenação-Geral de Mapeamento e Gestão Territorial do Turismo</a:t>
            </a:r>
          </a:p>
          <a:p>
            <a:pPr algn="ctr">
              <a:buFont typeface="Arial" charset="0"/>
              <a:buNone/>
            </a:pPr>
            <a:endParaRPr lang="pt-BR" sz="1800" dirty="0">
              <a:latin typeface="+mn-lt"/>
              <a:cs typeface="Candara"/>
              <a:hlinkClick r:id="rId3"/>
            </a:endParaRPr>
          </a:p>
          <a:p>
            <a:pPr algn="ctr"/>
            <a:r>
              <a:rPr lang="pt-BR" b="1" dirty="0">
                <a:solidFill>
                  <a:srgbClr val="E46C0A"/>
                </a:solidFill>
                <a:latin typeface="Calibri" panose="020F0502020204030204" pitchFamily="34" charset="0"/>
                <a:cs typeface="Candara"/>
              </a:rPr>
              <a:t>regionalizacao@turismo.gov.br</a:t>
            </a:r>
          </a:p>
          <a:p>
            <a:pPr algn="ctr"/>
            <a:r>
              <a:rPr lang="pt-BR" b="1" dirty="0">
                <a:solidFill>
                  <a:srgbClr val="E46C0A"/>
                </a:solidFill>
                <a:latin typeface="Calibri" panose="020F0502020204030204" pitchFamily="34" charset="0"/>
                <a:cs typeface="Candara"/>
              </a:rPr>
              <a:t>2023 7264</a:t>
            </a:r>
          </a:p>
        </p:txBody>
      </p:sp>
      <p:sp>
        <p:nvSpPr>
          <p:cNvPr id="8" name="CaixaDeTexto 1"/>
          <p:cNvSpPr txBox="1">
            <a:spLocks noChangeArrowheads="1"/>
          </p:cNvSpPr>
          <p:nvPr/>
        </p:nvSpPr>
        <p:spPr bwMode="auto">
          <a:xfrm>
            <a:off x="2653689" y="4971301"/>
            <a:ext cx="6887731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800" b="1" dirty="0"/>
              <a:t>CANAIS DE ACESSO: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600" b="1" dirty="0">
                <a:solidFill>
                  <a:schemeClr val="accent6">
                    <a:lumMod val="75000"/>
                  </a:schemeClr>
                </a:solidFill>
                <a:hlinkClick r:id="rId4"/>
              </a:rPr>
              <a:t>www.mapa.turismo.gov.br</a:t>
            </a:r>
            <a:endParaRPr lang="pt-BR" altLang="pt-BR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600" b="1" dirty="0">
                <a:solidFill>
                  <a:schemeClr val="accent6">
                    <a:lumMod val="75000"/>
                  </a:schemeClr>
                </a:solidFill>
                <a:hlinkClick r:id="rId5"/>
              </a:rPr>
              <a:t>www.regionalizacao.turismo.gov.br</a:t>
            </a:r>
            <a:endParaRPr lang="pt-BR" altLang="pt-BR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600" b="1" dirty="0">
                <a:solidFill>
                  <a:schemeClr val="accent6">
                    <a:lumMod val="75000"/>
                  </a:schemeClr>
                </a:solidFill>
                <a:hlinkClick r:id="rId6"/>
              </a:rPr>
              <a:t>www.turismo.gov.br</a:t>
            </a:r>
            <a:r>
              <a:rPr lang="pt-BR" altLang="pt-BR" sz="1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 dirty="0">
                <a:latin typeface="+mn-lt"/>
              </a:rPr>
              <a:t> 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20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42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95943" y="195943"/>
            <a:ext cx="11821886" cy="64567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25"/>
          <p:cNvSpPr txBox="1">
            <a:spLocks noChangeArrowheads="1"/>
          </p:cNvSpPr>
          <p:nvPr/>
        </p:nvSpPr>
        <p:spPr bwMode="auto">
          <a:xfrm>
            <a:off x="433873" y="402697"/>
            <a:ext cx="1134602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b="1" dirty="0">
                <a:solidFill>
                  <a:srgbClr val="F79646"/>
                </a:solidFill>
                <a:latin typeface="Candara" panose="020E0502030303020204" pitchFamily="34" charset="0"/>
              </a:rPr>
              <a:t>C</a:t>
            </a:r>
            <a:r>
              <a:rPr lang="pt-BR" altLang="pt-BR" b="1" dirty="0" smtClean="0">
                <a:solidFill>
                  <a:srgbClr val="F79646"/>
                </a:solidFill>
                <a:latin typeface="Candara" panose="020E0502030303020204" pitchFamily="34" charset="0"/>
              </a:rPr>
              <a:t>ritérios para atualização </a:t>
            </a:r>
            <a:r>
              <a:rPr lang="pt-BR" altLang="pt-BR" b="1" dirty="0">
                <a:solidFill>
                  <a:srgbClr val="F79646"/>
                </a:solidFill>
                <a:latin typeface="Candara" panose="020E0502030303020204" pitchFamily="34" charset="0"/>
              </a:rPr>
              <a:t>Mapa do Turismo </a:t>
            </a:r>
            <a:r>
              <a:rPr lang="pt-BR" altLang="pt-BR" b="1" dirty="0" smtClean="0">
                <a:solidFill>
                  <a:srgbClr val="F79646"/>
                </a:solidFill>
                <a:latin typeface="Candara" panose="020E0502030303020204" pitchFamily="34" charset="0"/>
              </a:rPr>
              <a:t>Brasileiro</a:t>
            </a:r>
            <a:endParaRPr lang="pt-BR" altLang="pt-BR" b="1" dirty="0">
              <a:latin typeface="Candara" panose="020E050203030302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33873" y="1434289"/>
            <a:ext cx="48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</a:t>
            </a:r>
            <a: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pt-B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egiões </a:t>
            </a:r>
            <a: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pt-B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urísticas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deverão 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observar: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433873" y="2250439"/>
            <a:ext cx="1134602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dirty="0">
                <a:solidFill>
                  <a:srgbClr val="000000"/>
                </a:solidFill>
              </a:rPr>
              <a:t>I - os municípios que a compõem devem </a:t>
            </a:r>
            <a:r>
              <a:rPr lang="pt-B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possuir características similares e/ou complementares </a:t>
            </a:r>
            <a:r>
              <a:rPr lang="pt-BR" dirty="0">
                <a:solidFill>
                  <a:srgbClr val="000000"/>
                </a:solidFill>
              </a:rPr>
              <a:t>e aspectos que os identifiquem enquanto Região, ou seja, que tenham uma identidade histórica, cultural, econômica e/ou geográfica em comum</a:t>
            </a:r>
            <a:r>
              <a:rPr lang="pt-BR" dirty="0" smtClean="0">
                <a:solidFill>
                  <a:srgbClr val="000000"/>
                </a:solidFill>
              </a:rPr>
              <a:t>;</a:t>
            </a:r>
          </a:p>
          <a:p>
            <a:pPr algn="just" fontAlgn="base"/>
            <a:endParaRPr lang="pt-BR" dirty="0">
              <a:solidFill>
                <a:srgbClr val="000000"/>
              </a:solidFill>
            </a:endParaRPr>
          </a:p>
          <a:p>
            <a:pPr algn="just" fontAlgn="base"/>
            <a:r>
              <a:rPr lang="pt-BR" dirty="0">
                <a:solidFill>
                  <a:srgbClr val="000000"/>
                </a:solidFill>
              </a:rPr>
              <a:t>II - os municípios que a compõem devem </a:t>
            </a:r>
            <a:r>
              <a:rPr lang="pt-B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 limítrofes e/ou próximos uns aos outros</a:t>
            </a:r>
            <a:r>
              <a:rPr lang="pt-BR" dirty="0" smtClean="0">
                <a:solidFill>
                  <a:srgbClr val="000000"/>
                </a:solidFill>
              </a:rPr>
              <a:t>;</a:t>
            </a:r>
          </a:p>
          <a:p>
            <a:pPr algn="just" fontAlgn="base"/>
            <a:endParaRPr lang="pt-BR" dirty="0">
              <a:solidFill>
                <a:srgbClr val="000000"/>
              </a:solidFill>
            </a:endParaRPr>
          </a:p>
          <a:p>
            <a:pPr algn="just" fontAlgn="base"/>
            <a:r>
              <a:rPr lang="pt-BR" dirty="0">
                <a:solidFill>
                  <a:srgbClr val="000000"/>
                </a:solidFill>
              </a:rPr>
              <a:t>III - a região deverá comprovar a </a:t>
            </a:r>
            <a:r>
              <a:rPr lang="pt-B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existência de uma Instância de Governança Regional </a:t>
            </a:r>
            <a:r>
              <a:rPr lang="pt-BR" dirty="0">
                <a:solidFill>
                  <a:srgbClr val="000000"/>
                </a:solidFill>
              </a:rPr>
              <a:t>(conselho, fórum, comitê, associação) responsável por sua gestão, </a:t>
            </a:r>
            <a:r>
              <a:rPr lang="pt-B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meio de ata da reunião de sua instalação</a:t>
            </a:r>
            <a:r>
              <a:rPr lang="pt-BR" dirty="0">
                <a:solidFill>
                  <a:srgbClr val="000000"/>
                </a:solidFill>
              </a:rPr>
              <a:t>; </a:t>
            </a:r>
            <a:r>
              <a:rPr lang="pt-BR" dirty="0" smtClean="0">
                <a:solidFill>
                  <a:srgbClr val="000000"/>
                </a:solidFill>
              </a:rPr>
              <a:t>e</a:t>
            </a:r>
          </a:p>
          <a:p>
            <a:pPr algn="just" fontAlgn="base"/>
            <a:endParaRPr lang="pt-BR" dirty="0">
              <a:solidFill>
                <a:srgbClr val="000000"/>
              </a:solidFill>
            </a:endParaRPr>
          </a:p>
          <a:p>
            <a:pPr algn="just" fontAlgn="base"/>
            <a:r>
              <a:rPr lang="pt-BR" dirty="0">
                <a:solidFill>
                  <a:srgbClr val="000000"/>
                </a:solidFill>
              </a:rPr>
              <a:t>IV - o </a:t>
            </a:r>
            <a:r>
              <a:rPr lang="pt-B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Órgão Oficial de Turismo das Unidades da Federação deverá apresentar ata de reunião com o Fórum ou Conselho Estadual de Turismo</a:t>
            </a:r>
            <a:r>
              <a:rPr lang="pt-BR" dirty="0">
                <a:solidFill>
                  <a:srgbClr val="000000"/>
                </a:solidFill>
              </a:rPr>
              <a:t>, registrando a apresentação das Regiões Turísticas definidas ao referido colegiado.</a:t>
            </a:r>
            <a:endParaRPr lang="pt-BR" b="0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1796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67951" y="214604"/>
            <a:ext cx="11849878" cy="64287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25"/>
          <p:cNvSpPr txBox="1">
            <a:spLocks noChangeArrowheads="1"/>
          </p:cNvSpPr>
          <p:nvPr/>
        </p:nvSpPr>
        <p:spPr bwMode="auto">
          <a:xfrm>
            <a:off x="429207" y="474296"/>
            <a:ext cx="1134602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b="1" dirty="0">
                <a:solidFill>
                  <a:srgbClr val="F79646"/>
                </a:solidFill>
                <a:latin typeface="Candara" panose="020E0502030303020204" pitchFamily="34" charset="0"/>
              </a:rPr>
              <a:t>C</a:t>
            </a:r>
            <a:r>
              <a:rPr lang="pt-BR" altLang="pt-BR" b="1" dirty="0" smtClean="0">
                <a:solidFill>
                  <a:srgbClr val="F79646"/>
                </a:solidFill>
                <a:latin typeface="Candara" panose="020E0502030303020204" pitchFamily="34" charset="0"/>
              </a:rPr>
              <a:t>ritérios para atualização </a:t>
            </a:r>
            <a:r>
              <a:rPr lang="pt-BR" altLang="pt-BR" b="1" dirty="0">
                <a:solidFill>
                  <a:srgbClr val="F79646"/>
                </a:solidFill>
                <a:latin typeface="Candara" panose="020E0502030303020204" pitchFamily="34" charset="0"/>
              </a:rPr>
              <a:t>Mapa do Turismo </a:t>
            </a:r>
            <a:r>
              <a:rPr lang="pt-BR" altLang="pt-BR" b="1" dirty="0" smtClean="0">
                <a:solidFill>
                  <a:srgbClr val="F79646"/>
                </a:solidFill>
                <a:latin typeface="Candara" panose="020E0502030303020204" pitchFamily="34" charset="0"/>
              </a:rPr>
              <a:t>Brasileiro</a:t>
            </a:r>
            <a:endParaRPr lang="pt-BR" altLang="pt-BR" b="1" dirty="0">
              <a:latin typeface="Candara" panose="020E0502030303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29207" y="1347156"/>
            <a:ext cx="48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 </a:t>
            </a:r>
            <a: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pt-B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unicípio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deverá 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atender: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29207" y="2004574"/>
            <a:ext cx="1134602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dirty="0">
                <a:solidFill>
                  <a:srgbClr val="000000"/>
                </a:solidFill>
              </a:rPr>
              <a:t>I - comprovar a </a:t>
            </a:r>
            <a:r>
              <a:rPr lang="pt-B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existência de órgão ou entidade responsável pela Pasta de turismo</a:t>
            </a:r>
            <a:r>
              <a:rPr lang="pt-BR" dirty="0">
                <a:solidFill>
                  <a:srgbClr val="000000"/>
                </a:solidFill>
              </a:rPr>
              <a:t>, por meio da apresentação de legislação referente à estrutura administrativa da Prefeitura Municipal</a:t>
            </a:r>
            <a:r>
              <a:rPr lang="pt-BR" dirty="0" smtClean="0">
                <a:solidFill>
                  <a:srgbClr val="000000"/>
                </a:solidFill>
              </a:rPr>
              <a:t>;</a:t>
            </a:r>
          </a:p>
          <a:p>
            <a:pPr algn="just" fontAlgn="base"/>
            <a:endParaRPr lang="pt-BR" dirty="0">
              <a:solidFill>
                <a:srgbClr val="000000"/>
              </a:solidFill>
            </a:endParaRPr>
          </a:p>
          <a:p>
            <a:pPr algn="just" fontAlgn="base"/>
            <a:r>
              <a:rPr lang="pt-BR" dirty="0">
                <a:solidFill>
                  <a:srgbClr val="000000"/>
                </a:solidFill>
              </a:rPr>
              <a:t>II - comprovar a </a:t>
            </a:r>
            <a:r>
              <a:rPr lang="pt-B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existência de dotação orçamentária destinada ao turismo</a:t>
            </a:r>
            <a:r>
              <a:rPr lang="pt-BR" dirty="0">
                <a:solidFill>
                  <a:srgbClr val="000000"/>
                </a:solidFill>
              </a:rPr>
              <a:t>, por meio da apresentação da Lei Orçamentária Anual - LOA e do Quadro de Detalhamento de Despesa - QDD vigentes</a:t>
            </a:r>
            <a:r>
              <a:rPr lang="pt-BR" dirty="0" smtClean="0">
                <a:solidFill>
                  <a:srgbClr val="000000"/>
                </a:solidFill>
              </a:rPr>
              <a:t>;</a:t>
            </a:r>
          </a:p>
          <a:p>
            <a:pPr algn="just" fontAlgn="base"/>
            <a:endParaRPr lang="pt-BR" dirty="0">
              <a:solidFill>
                <a:srgbClr val="000000"/>
              </a:solidFill>
            </a:endParaRPr>
          </a:p>
          <a:p>
            <a:pPr algn="just" fontAlgn="base"/>
            <a:r>
              <a:rPr lang="pt-BR" dirty="0">
                <a:solidFill>
                  <a:srgbClr val="000000"/>
                </a:solidFill>
              </a:rPr>
              <a:t>III - comprovar a </a:t>
            </a:r>
            <a:r>
              <a:rPr lang="pt-B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existência de Conselho Municipal de Turismo ativo</a:t>
            </a:r>
            <a:r>
              <a:rPr lang="pt-BR" dirty="0">
                <a:solidFill>
                  <a:srgbClr val="000000"/>
                </a:solidFill>
              </a:rPr>
              <a:t>, mediante a apresentação da legislação que o institui, da ata de posse da atual diretoria e das atas das duas últimas reuniões realizadas</a:t>
            </a:r>
            <a:r>
              <a:rPr lang="pt-BR" dirty="0" smtClean="0">
                <a:solidFill>
                  <a:srgbClr val="000000"/>
                </a:solidFill>
              </a:rPr>
              <a:t>;</a:t>
            </a:r>
          </a:p>
          <a:p>
            <a:pPr algn="just" fontAlgn="base"/>
            <a:endParaRPr lang="pt-BR" dirty="0">
              <a:solidFill>
                <a:srgbClr val="000000"/>
              </a:solidFill>
            </a:endParaRPr>
          </a:p>
          <a:p>
            <a:pPr algn="just" fontAlgn="base"/>
            <a:r>
              <a:rPr lang="pt-BR" dirty="0">
                <a:solidFill>
                  <a:srgbClr val="000000"/>
                </a:solidFill>
              </a:rPr>
              <a:t>IV - possuir </a:t>
            </a:r>
            <a:r>
              <a:rPr lang="pt-B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prestador(es) de serviços turísticos de atividades obrigatórias registrados</a:t>
            </a:r>
            <a:r>
              <a:rPr lang="pt-BR" dirty="0">
                <a:solidFill>
                  <a:srgbClr val="000000"/>
                </a:solidFill>
              </a:rPr>
              <a:t>, na Base de Dados do Sistema de Cadastro dos Prestadores de Serviços Turísticos - </a:t>
            </a:r>
            <a:r>
              <a:rPr lang="pt-B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CADASTUR</a:t>
            </a:r>
            <a:r>
              <a:rPr lang="pt-BR" dirty="0">
                <a:solidFill>
                  <a:srgbClr val="000000"/>
                </a:solidFill>
              </a:rPr>
              <a:t>, até 30 (trinta) dias antes da data de fechamento do Sistema de Informações do Programa de Regionalização do Turismo - SISPRT; </a:t>
            </a:r>
            <a:r>
              <a:rPr lang="pt-BR" dirty="0" smtClean="0">
                <a:solidFill>
                  <a:srgbClr val="000000"/>
                </a:solidFill>
              </a:rPr>
              <a:t>e</a:t>
            </a:r>
          </a:p>
          <a:p>
            <a:pPr algn="just" fontAlgn="base"/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72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58620" y="167951"/>
            <a:ext cx="11840547" cy="65127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25"/>
          <p:cNvSpPr txBox="1">
            <a:spLocks noChangeArrowheads="1"/>
          </p:cNvSpPr>
          <p:nvPr/>
        </p:nvSpPr>
        <p:spPr bwMode="auto">
          <a:xfrm>
            <a:off x="429207" y="474296"/>
            <a:ext cx="1134602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b="1" dirty="0">
                <a:solidFill>
                  <a:srgbClr val="F79646"/>
                </a:solidFill>
                <a:latin typeface="Candara" panose="020E0502030303020204" pitchFamily="34" charset="0"/>
              </a:rPr>
              <a:t>C</a:t>
            </a:r>
            <a:r>
              <a:rPr lang="pt-BR" altLang="pt-BR" b="1" dirty="0" smtClean="0">
                <a:solidFill>
                  <a:srgbClr val="F79646"/>
                </a:solidFill>
                <a:latin typeface="Candara" panose="020E0502030303020204" pitchFamily="34" charset="0"/>
              </a:rPr>
              <a:t>ritérios para atualização </a:t>
            </a:r>
            <a:r>
              <a:rPr lang="pt-BR" altLang="pt-BR" b="1" dirty="0">
                <a:solidFill>
                  <a:srgbClr val="F79646"/>
                </a:solidFill>
                <a:latin typeface="Candara" panose="020E0502030303020204" pitchFamily="34" charset="0"/>
              </a:rPr>
              <a:t>Mapa do Turismo </a:t>
            </a:r>
            <a:r>
              <a:rPr lang="pt-BR" altLang="pt-BR" b="1" dirty="0" smtClean="0">
                <a:solidFill>
                  <a:srgbClr val="F79646"/>
                </a:solidFill>
                <a:latin typeface="Candara" panose="020E0502030303020204" pitchFamily="34" charset="0"/>
              </a:rPr>
              <a:t>Brasileiro</a:t>
            </a:r>
            <a:endParaRPr lang="pt-BR" altLang="pt-BR" b="1" dirty="0">
              <a:latin typeface="Candara" panose="020E0502030303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29206" y="1365416"/>
            <a:ext cx="48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 </a:t>
            </a:r>
            <a: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pt-B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unicípio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deverá 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atender: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29206" y="2265640"/>
            <a:ext cx="1134602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dirty="0">
                <a:solidFill>
                  <a:srgbClr val="000000"/>
                </a:solidFill>
              </a:rPr>
              <a:t>V - apresentar </a:t>
            </a:r>
            <a:r>
              <a:rPr lang="pt-B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Termo de Compromisso assinado pelo Prefeito Municipal e pelo dirigente responsável pela pasta de turismo</a:t>
            </a:r>
            <a:r>
              <a:rPr lang="pt-BR" dirty="0">
                <a:solidFill>
                  <a:srgbClr val="000000"/>
                </a:solidFill>
              </a:rPr>
              <a:t>, conforme modelo disponibilizado pelo Ministério do Turismo, aderindo de forma espontânea e formal ao Programa de Regionalização do Turismo e à Região Turística</a:t>
            </a:r>
            <a:r>
              <a:rPr lang="pt-BR" dirty="0" smtClean="0">
                <a:solidFill>
                  <a:srgbClr val="000000"/>
                </a:solidFill>
              </a:rPr>
              <a:t>.</a:t>
            </a:r>
          </a:p>
          <a:p>
            <a:pPr algn="just" fontAlgn="base"/>
            <a:endParaRPr lang="pt-BR" dirty="0">
              <a:solidFill>
                <a:srgbClr val="000000"/>
              </a:solidFill>
            </a:endParaRPr>
          </a:p>
          <a:p>
            <a:pPr algn="just" fontAlgn="base"/>
            <a:r>
              <a:rPr lang="pt-BR" dirty="0">
                <a:solidFill>
                  <a:srgbClr val="000000"/>
                </a:solidFill>
              </a:rPr>
              <a:t>Parágrafo único. Em relação ao disposto no inciso III, nos casos em que o </a:t>
            </a:r>
            <a:r>
              <a:rPr lang="pt-B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Conselho Municipal de Turismo tiver sido instituído nos últimos três meses antes do fechamento do Sistema de Informações do Programa de Regionalização do Turismo - SISPRT, faculta-se a apresentação das atas das duas últimas reuniões.</a:t>
            </a:r>
          </a:p>
        </p:txBody>
      </p:sp>
    </p:spTree>
    <p:extLst>
      <p:ext uri="{BB962C8B-B14F-4D97-AF65-F5344CB8AC3E}">
        <p14:creationId xmlns:p14="http://schemas.microsoft.com/office/powerpoint/2010/main" val="50625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86612" y="177282"/>
            <a:ext cx="11821886" cy="64567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3"/>
          <p:cNvSpPr txBox="1">
            <a:spLocks noChangeArrowheads="1"/>
          </p:cNvSpPr>
          <p:nvPr/>
        </p:nvSpPr>
        <p:spPr bwMode="auto">
          <a:xfrm>
            <a:off x="710142" y="1997595"/>
            <a:ext cx="11110734" cy="2816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7200" b="1" dirty="0" smtClean="0">
                <a:solidFill>
                  <a:srgbClr val="FF8000"/>
                </a:solidFill>
                <a:latin typeface="Arial" panose="020B0604020202020204" pitchFamily="34" charset="0"/>
              </a:rPr>
              <a:t>SISTEMA DE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7200" b="1" dirty="0" smtClean="0">
                <a:solidFill>
                  <a:srgbClr val="FF8000"/>
                </a:solidFill>
                <a:latin typeface="Arial" panose="020B0604020202020204" pitchFamily="34" charset="0"/>
              </a:rPr>
              <a:t>INFORMAÇÕES DO PRT </a:t>
            </a:r>
            <a:endParaRPr lang="pt-BR" altLang="pt-BR" sz="7200" b="1" dirty="0">
              <a:solidFill>
                <a:srgbClr val="FF8000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3300" b="1" dirty="0">
                <a:latin typeface="Arial" panose="020B0604020202020204" pitchFamily="34" charset="0"/>
              </a:rPr>
              <a:t>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11500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86612" y="177282"/>
            <a:ext cx="11821886" cy="64567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25"/>
          <p:cNvSpPr txBox="1">
            <a:spLocks noChangeArrowheads="1"/>
          </p:cNvSpPr>
          <p:nvPr/>
        </p:nvSpPr>
        <p:spPr bwMode="auto">
          <a:xfrm>
            <a:off x="429207" y="474296"/>
            <a:ext cx="1134602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b="1" dirty="0" smtClean="0">
                <a:solidFill>
                  <a:srgbClr val="F79646"/>
                </a:solidFill>
                <a:latin typeface="Candara" panose="020E0502030303020204" pitchFamily="34" charset="0"/>
              </a:rPr>
              <a:t>PROCESSO INFORMATIZADO</a:t>
            </a:r>
            <a:endParaRPr lang="pt-BR" altLang="pt-BR" b="1" dirty="0">
              <a:latin typeface="Candara" panose="020E0502030303020204" pitchFamily="34" charset="0"/>
            </a:endParaRPr>
          </a:p>
        </p:txBody>
      </p:sp>
      <p:pic>
        <p:nvPicPr>
          <p:cNvPr id="6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305" y="1510814"/>
            <a:ext cx="5402424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3"/>
          <p:cNvSpPr>
            <a:spLocks noChangeArrowheads="1"/>
          </p:cNvSpPr>
          <p:nvPr/>
        </p:nvSpPr>
        <p:spPr bwMode="auto">
          <a:xfrm>
            <a:off x="8073466" y="5450215"/>
            <a:ext cx="24109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200" u="sng" dirty="0">
                <a:solidFill>
                  <a:srgbClr val="0070C0"/>
                </a:solidFill>
              </a:rPr>
              <a:t>http://</a:t>
            </a:r>
            <a:r>
              <a:rPr lang="pt-BR" altLang="pt-BR" sz="1200" u="sng" dirty="0" smtClean="0">
                <a:solidFill>
                  <a:srgbClr val="0070C0"/>
                </a:solidFill>
              </a:rPr>
              <a:t>sistema.mapa.turismo.gov.br</a:t>
            </a:r>
            <a:endParaRPr lang="pt-BR" altLang="pt-BR" sz="1200" u="sng" dirty="0">
              <a:solidFill>
                <a:srgbClr val="0070C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95899" y="2314754"/>
            <a:ext cx="55676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</a:rPr>
              <a:t>Objetivo do sistema é coletar 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</a:rPr>
              <a:t>informações de modo a facilitar a composição do Mapa do Turismo Brasileiro e </a:t>
            </a: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</a:rPr>
              <a:t>auxiliar 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</a:rPr>
              <a:t>na formação de uma Rede Nacional de Regionalização do Turismo, que englobe interlocutores estaduais, regionais e municipais do Programa. </a:t>
            </a:r>
            <a:endParaRPr lang="pt-BR" sz="24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64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9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1758</Words>
  <Application>Microsoft Office PowerPoint</Application>
  <PresentationFormat>Widescreen</PresentationFormat>
  <Paragraphs>222</Paragraphs>
  <Slides>45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45</vt:i4>
      </vt:variant>
    </vt:vector>
  </HeadingPairs>
  <TitlesOfParts>
    <vt:vector size="53" baseType="lpstr">
      <vt:lpstr>MS PGothic</vt:lpstr>
      <vt:lpstr>Arial</vt:lpstr>
      <vt:lpstr>Arial Rounded MT Bold</vt:lpstr>
      <vt:lpstr>Calibri</vt:lpstr>
      <vt:lpstr>Calibri Light</vt:lpstr>
      <vt:lpstr>Candara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Janaína Pinto Dias</dc:creator>
  <cp:lastModifiedBy>Samarina Silva Carreira</cp:lastModifiedBy>
  <cp:revision>66</cp:revision>
  <dcterms:created xsi:type="dcterms:W3CDTF">2019-01-02T11:30:08Z</dcterms:created>
  <dcterms:modified xsi:type="dcterms:W3CDTF">2019-04-09T16:26:45Z</dcterms:modified>
</cp:coreProperties>
</file>